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7" r:id="rId6"/>
    <p:sldId id="271" r:id="rId7"/>
    <p:sldId id="269" r:id="rId8"/>
    <p:sldId id="263" r:id="rId9"/>
    <p:sldId id="270" r:id="rId10"/>
    <p:sldId id="274" r:id="rId11"/>
    <p:sldId id="275" r:id="rId12"/>
    <p:sldId id="294" r:id="rId13"/>
    <p:sldId id="295" r:id="rId14"/>
    <p:sldId id="276" r:id="rId15"/>
    <p:sldId id="281" r:id="rId16"/>
    <p:sldId id="278" r:id="rId17"/>
    <p:sldId id="283" r:id="rId18"/>
    <p:sldId id="285" r:id="rId19"/>
    <p:sldId id="292" r:id="rId20"/>
    <p:sldId id="286" r:id="rId21"/>
    <p:sldId id="288" r:id="rId22"/>
    <p:sldId id="289" r:id="rId23"/>
    <p:sldId id="291" r:id="rId24"/>
    <p:sldId id="290" r:id="rId25"/>
    <p:sldId id="298" r:id="rId26"/>
    <p:sldId id="297" r:id="rId27"/>
    <p:sldId id="299" r:id="rId28"/>
    <p:sldId id="300" r:id="rId29"/>
    <p:sldId id="301" r:id="rId30"/>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Средний стиль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Средний стиль 4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Средний стиль 4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737" autoAdjust="0"/>
  </p:normalViewPr>
  <p:slideViewPr>
    <p:cSldViewPr>
      <p:cViewPr varScale="1">
        <p:scale>
          <a:sx n="147" d="100"/>
          <a:sy n="147" d="100"/>
        </p:scale>
        <p:origin x="-600" y="-16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374"/>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97819"/>
            <a:ext cx="7772400" cy="1102519"/>
          </a:xfrm>
        </p:spPr>
        <p:txBody>
          <a:bodyPr/>
          <a:lstStyle/>
          <a:p>
            <a:r>
              <a:rPr lang="ru-RU"/>
              <a:t>Образец заголовка</a:t>
            </a:r>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154781"/>
            <a:ext cx="2057400" cy="329088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154781"/>
            <a:ext cx="6019800" cy="329088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EEA8D89A-05AC-4741-92C4-958C3FBB8F6B}" type="datetimeFigureOut">
              <a:rPr lang="ru-RU" smtClean="0"/>
              <a:pPr/>
              <a:t>14.02.2026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2C95D14-A578-423E-991F-C54BC020AAB2}"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EA8D89A-05AC-4741-92C4-958C3FBB8F6B}" type="datetimeFigureOut">
              <a:rPr lang="ru-RU" smtClean="0"/>
              <a:pPr/>
              <a:t>14.02.2026</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2C95D14-A578-423E-991F-C54BC020AAB2}"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11560" y="51470"/>
            <a:ext cx="7992888" cy="5092029"/>
          </a:xfrm>
        </p:spPr>
        <p:txBody>
          <a:bodyPr>
            <a:normAutofit/>
          </a:bodyPr>
          <a:lstStyle/>
          <a:p>
            <a:r>
              <a:rPr lang="ru-RU" sz="4200" dirty="0">
                <a:latin typeface="+mn-lt"/>
              </a:rPr>
              <a:t>Структуры данных: графы.</a:t>
            </a:r>
            <a:r>
              <a:rPr lang="en-US" sz="3200" dirty="0">
                <a:latin typeface="+mn-lt"/>
              </a:rPr>
              <a:t/>
            </a:r>
            <a:br>
              <a:rPr lang="en-US" sz="3200" dirty="0">
                <a:latin typeface="+mn-lt"/>
              </a:rPr>
            </a:br>
            <a:r>
              <a:rPr lang="ru-RU" sz="2800" dirty="0">
                <a:latin typeface="+mn-lt"/>
              </a:rPr>
              <a:t>Способы представления графа. </a:t>
            </a:r>
            <a:r>
              <a:rPr lang="en-US" sz="2800" dirty="0">
                <a:latin typeface="+mn-lt"/>
              </a:rPr>
              <a:t/>
            </a:r>
            <a:br>
              <a:rPr lang="en-US" sz="2800" dirty="0">
                <a:latin typeface="+mn-lt"/>
              </a:rPr>
            </a:br>
            <a:r>
              <a:rPr lang="ru-RU" sz="2800" dirty="0">
                <a:latin typeface="+mn-lt"/>
              </a:rPr>
              <a:t>Алгоритмы обхода графа. </a:t>
            </a:r>
            <a:r>
              <a:rPr lang="en-US" sz="2800" dirty="0">
                <a:latin typeface="+mn-lt"/>
              </a:rPr>
              <a:t/>
            </a:r>
            <a:br>
              <a:rPr lang="en-US" sz="2800" dirty="0">
                <a:latin typeface="+mn-lt"/>
              </a:rPr>
            </a:br>
            <a:r>
              <a:rPr lang="ru-RU" sz="2800" dirty="0" err="1">
                <a:latin typeface="+mn-lt"/>
              </a:rPr>
              <a:t>Эйлеровы</a:t>
            </a:r>
            <a:r>
              <a:rPr lang="ru-RU" sz="2800" dirty="0">
                <a:latin typeface="+mn-lt"/>
              </a:rPr>
              <a:t> и гамильтоновы пути.</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cstate="print"/>
          <a:srcRect/>
          <a:stretch>
            <a:fillRect/>
          </a:stretch>
        </p:blipFill>
        <p:spPr bwMode="auto">
          <a:xfrm>
            <a:off x="4572000" y="4299941"/>
            <a:ext cx="4641608" cy="842400"/>
          </a:xfrm>
          <a:prstGeom prst="rect">
            <a:avLst/>
          </a:prstGeom>
          <a:noFill/>
          <a:ln w="9525">
            <a:noFill/>
            <a:miter lim="800000"/>
            <a:headEnd/>
            <a:tailEnd/>
          </a:ln>
          <a:effectLst/>
        </p:spPr>
      </p:pic>
      <p:pic>
        <p:nvPicPr>
          <p:cNvPr id="29700" name="Picture 4"/>
          <p:cNvPicPr>
            <a:picLocks noChangeAspect="1" noChangeArrowheads="1"/>
          </p:cNvPicPr>
          <p:nvPr/>
        </p:nvPicPr>
        <p:blipFill>
          <a:blip r:embed="rId3" cstate="print"/>
          <a:srcRect b="2557"/>
          <a:stretch>
            <a:fillRect/>
          </a:stretch>
        </p:blipFill>
        <p:spPr bwMode="auto">
          <a:xfrm>
            <a:off x="0" y="4299942"/>
            <a:ext cx="4572000" cy="843558"/>
          </a:xfrm>
          <a:prstGeom prst="rect">
            <a:avLst/>
          </a:prstGeom>
          <a:noFill/>
          <a:ln w="9525">
            <a:noFill/>
            <a:miter lim="800000"/>
            <a:headEnd/>
            <a:tailEnd/>
          </a:ln>
          <a:effectLst/>
        </p:spPr>
      </p:pic>
      <p:pic>
        <p:nvPicPr>
          <p:cNvPr id="29701" name="Picture 5"/>
          <p:cNvPicPr>
            <a:picLocks noChangeAspect="1" noChangeArrowheads="1"/>
          </p:cNvPicPr>
          <p:nvPr/>
        </p:nvPicPr>
        <p:blipFill>
          <a:blip r:embed="rId4" cstate="print"/>
          <a:srcRect t="17610"/>
          <a:stretch>
            <a:fillRect/>
          </a:stretch>
        </p:blipFill>
        <p:spPr bwMode="auto">
          <a:xfrm>
            <a:off x="35421" y="501575"/>
            <a:ext cx="5400675" cy="2358207"/>
          </a:xfrm>
          <a:prstGeom prst="rect">
            <a:avLst/>
          </a:prstGeom>
          <a:noFill/>
          <a:ln w="9525">
            <a:noFill/>
            <a:miter lim="800000"/>
            <a:headEnd/>
            <a:tailEnd/>
          </a:ln>
        </p:spPr>
      </p:pic>
      <p:pic>
        <p:nvPicPr>
          <p:cNvPr id="29702" name="Picture 6"/>
          <p:cNvPicPr>
            <a:picLocks noChangeAspect="1" noChangeArrowheads="1"/>
          </p:cNvPicPr>
          <p:nvPr/>
        </p:nvPicPr>
        <p:blipFill>
          <a:blip r:embed="rId5" cstate="print"/>
          <a:srcRect r="30667"/>
          <a:stretch>
            <a:fillRect/>
          </a:stretch>
        </p:blipFill>
        <p:spPr bwMode="auto">
          <a:xfrm>
            <a:off x="5364089" y="547365"/>
            <a:ext cx="3744415" cy="2384425"/>
          </a:xfrm>
          <a:prstGeom prst="rect">
            <a:avLst/>
          </a:prstGeom>
          <a:noFill/>
          <a:ln w="9525">
            <a:noFill/>
            <a:miter lim="800000"/>
            <a:headEnd/>
            <a:tailEnd/>
          </a:ln>
        </p:spPr>
      </p:pic>
      <p:sp>
        <p:nvSpPr>
          <p:cNvPr id="10" name="Заголовок 1"/>
          <p:cNvSpPr txBox="1">
            <a:spLocks/>
          </p:cNvSpPr>
          <p:nvPr/>
        </p:nvSpPr>
        <p:spPr>
          <a:xfrm>
            <a:off x="0" y="-92546"/>
            <a:ext cx="9144000" cy="857250"/>
          </a:xfrm>
          <a:prstGeom prst="rect">
            <a:avLst/>
          </a:prstGeom>
        </p:spPr>
        <p:txBody>
          <a:bodyPr vert="horz" lIns="91440" tIns="45720" rIns="91440" bIns="45720" rtlCol="0" anchor="ctr">
            <a:normAutofit/>
          </a:bodyPr>
          <a:lstStyle/>
          <a:p>
            <a:pPr lvl="0" algn="ctr">
              <a:spcBef>
                <a:spcPct val="0"/>
              </a:spcBef>
            </a:pPr>
            <a:r>
              <a:rPr lang="ru-RU" sz="3600" dirty="0">
                <a:latin typeface="+mj-lt"/>
                <a:ea typeface="+mj-ea"/>
                <a:cs typeface="+mj-cs"/>
              </a:rPr>
              <a:t>Список смежности</a:t>
            </a:r>
            <a:endParaRPr kumimoji="0" lang="ru-RU"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11"/>
          <p:cNvPicPr>
            <a:picLocks noChangeAspect="1" noChangeArrowheads="1"/>
          </p:cNvPicPr>
          <p:nvPr/>
        </p:nvPicPr>
        <p:blipFill>
          <a:blip r:embed="rId6" cstate="print"/>
          <a:srcRect/>
          <a:stretch>
            <a:fillRect/>
          </a:stretch>
        </p:blipFill>
        <p:spPr bwMode="auto">
          <a:xfrm>
            <a:off x="5544000" y="2827695"/>
            <a:ext cx="3600000" cy="1472247"/>
          </a:xfrm>
          <a:prstGeom prst="rect">
            <a:avLst/>
          </a:prstGeom>
          <a:noFill/>
          <a:ln w="9525">
            <a:noFill/>
            <a:miter lim="800000"/>
            <a:headEnd/>
            <a:tailEnd/>
          </a:ln>
        </p:spPr>
      </p:pic>
      <p:pic>
        <p:nvPicPr>
          <p:cNvPr id="5" name="Picture 10"/>
          <p:cNvPicPr>
            <a:picLocks noChangeAspect="1" noChangeArrowheads="1"/>
          </p:cNvPicPr>
          <p:nvPr/>
        </p:nvPicPr>
        <p:blipFill>
          <a:blip r:embed="rId7" cstate="print"/>
          <a:srcRect/>
          <a:stretch>
            <a:fillRect/>
          </a:stretch>
        </p:blipFill>
        <p:spPr bwMode="auto">
          <a:xfrm>
            <a:off x="1042626" y="2827542"/>
            <a:ext cx="3529374" cy="147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Таблица 4"/>
          <p:cNvGraphicFramePr>
            <a:graphicFrameLocks noGrp="1"/>
          </p:cNvGraphicFramePr>
          <p:nvPr/>
        </p:nvGraphicFramePr>
        <p:xfrm>
          <a:off x="0" y="-20538"/>
          <a:ext cx="9144000" cy="5154082"/>
        </p:xfrm>
        <a:graphic>
          <a:graphicData uri="http://schemas.openxmlformats.org/drawingml/2006/table">
            <a:tbl>
              <a:tblPr>
                <a:tableStyleId>{C4B1156A-380E-4F78-BDF5-A606A8083BF9}</a:tableStyleId>
              </a:tblPr>
              <a:tblGrid>
                <a:gridCol w="1800200">
                  <a:extLst>
                    <a:ext uri="{9D8B030D-6E8A-4147-A177-3AD203B41FA5}">
                      <a16:colId xmlns="" xmlns:a16="http://schemas.microsoft.com/office/drawing/2014/main" val="20000"/>
                    </a:ext>
                  </a:extLst>
                </a:gridCol>
                <a:gridCol w="3168352">
                  <a:extLst>
                    <a:ext uri="{9D8B030D-6E8A-4147-A177-3AD203B41FA5}">
                      <a16:colId xmlns="" xmlns:a16="http://schemas.microsoft.com/office/drawing/2014/main" val="20001"/>
                    </a:ext>
                  </a:extLst>
                </a:gridCol>
                <a:gridCol w="4175448">
                  <a:extLst>
                    <a:ext uri="{9D8B030D-6E8A-4147-A177-3AD203B41FA5}">
                      <a16:colId xmlns="" xmlns:a16="http://schemas.microsoft.com/office/drawing/2014/main" val="20002"/>
                    </a:ext>
                  </a:extLst>
                </a:gridCol>
              </a:tblGrid>
              <a:tr h="360040">
                <a:tc>
                  <a:txBody>
                    <a:bodyPr/>
                    <a:lstStyle/>
                    <a:p>
                      <a:pPr algn="ctr" fontAlgn="base"/>
                      <a:r>
                        <a:rPr lang="ru-RU" sz="1600" b="1" u="sng" dirty="0"/>
                        <a:t>Операции</a:t>
                      </a:r>
                    </a:p>
                  </a:txBody>
                  <a:tcPr marL="10221" marR="10221" marT="25553" marB="25553" anchor="ctr"/>
                </a:tc>
                <a:tc>
                  <a:txBody>
                    <a:bodyPr/>
                    <a:lstStyle/>
                    <a:p>
                      <a:pPr algn="ctr" fontAlgn="base"/>
                      <a:r>
                        <a:rPr lang="ru-RU" sz="1600" b="1" u="sng" dirty="0"/>
                        <a:t>Матрица смежности</a:t>
                      </a:r>
                    </a:p>
                  </a:txBody>
                  <a:tcPr marL="25553" marR="25553" marT="25553" marB="25553" anchor="ctr"/>
                </a:tc>
                <a:tc>
                  <a:txBody>
                    <a:bodyPr/>
                    <a:lstStyle/>
                    <a:p>
                      <a:pPr algn="ctr" fontAlgn="base"/>
                      <a:r>
                        <a:rPr lang="ru-RU" sz="1600" b="1" u="sng" dirty="0"/>
                        <a:t>Список </a:t>
                      </a:r>
                      <a:r>
                        <a:rPr lang="en-US" sz="1600" b="1" u="sng" dirty="0"/>
                        <a:t>c</a:t>
                      </a:r>
                      <a:r>
                        <a:rPr lang="ru-RU" sz="1600" b="1" u="sng" dirty="0" err="1"/>
                        <a:t>межности</a:t>
                      </a:r>
                      <a:endParaRPr lang="ru-RU" sz="1600" b="1" u="sng" dirty="0"/>
                    </a:p>
                  </a:txBody>
                  <a:tcPr marL="25553" marR="25553" marT="25553" marB="25553" anchor="ctr"/>
                </a:tc>
                <a:extLst>
                  <a:ext uri="{0D108BD9-81ED-4DB2-BD59-A6C34878D82A}">
                    <a16:rowId xmlns="" xmlns:a16="http://schemas.microsoft.com/office/drawing/2014/main" val="10000"/>
                  </a:ext>
                </a:extLst>
              </a:tr>
              <a:tr h="930441">
                <a:tc>
                  <a:txBody>
                    <a:bodyPr/>
                    <a:lstStyle/>
                    <a:p>
                      <a:pPr algn="ctr" fontAlgn="ctr"/>
                      <a:r>
                        <a:rPr lang="ru-RU" sz="1400" b="1" u="none" dirty="0"/>
                        <a:t>Место для хранения</a:t>
                      </a:r>
                      <a:endParaRPr lang="ru-RU" sz="1400" b="1" i="1" u="none" dirty="0"/>
                    </a:p>
                  </a:txBody>
                  <a:tcPr marL="25553" marR="25553" marT="35775" marB="35775" anchor="ctr"/>
                </a:tc>
                <a:tc>
                  <a:txBody>
                    <a:bodyPr/>
                    <a:lstStyle/>
                    <a:p>
                      <a:pPr algn="ctr" fontAlgn="ctr"/>
                      <a:r>
                        <a:rPr lang="ru-RU" sz="1200" dirty="0"/>
                        <a:t>В этом представлении используется матрица </a:t>
                      </a:r>
                      <a:r>
                        <a:rPr lang="ru-RU" sz="1200" dirty="0" err="1"/>
                        <a:t>VxV</a:t>
                      </a:r>
                      <a:r>
                        <a:rPr lang="ru-RU" sz="1200" dirty="0"/>
                        <a:t>, поэтому в худшем случае потребуется </a:t>
                      </a:r>
                      <a:r>
                        <a:rPr lang="ru-RU" sz="1400" b="1" dirty="0"/>
                        <a:t>O(|V|</a:t>
                      </a:r>
                      <a:r>
                        <a:rPr lang="ru-RU" sz="1400" b="1" baseline="30000" dirty="0"/>
                        <a:t>2</a:t>
                      </a:r>
                      <a:r>
                        <a:rPr lang="ru-RU" sz="1400" b="1" dirty="0"/>
                        <a:t>)</a:t>
                      </a:r>
                      <a:r>
                        <a:rPr lang="ru-RU" sz="1200" dirty="0"/>
                        <a:t>.</a:t>
                      </a:r>
                      <a:endParaRPr lang="ru-RU" sz="1200" b="0" dirty="0"/>
                    </a:p>
                  </a:txBody>
                  <a:tcPr marL="25553" marR="25553" marT="35775" marB="35775" anchor="ctr"/>
                </a:tc>
                <a:tc>
                  <a:txBody>
                    <a:bodyPr/>
                    <a:lstStyle/>
                    <a:p>
                      <a:pPr algn="ctr" fontAlgn="ctr"/>
                      <a:r>
                        <a:rPr lang="ru-RU" sz="1200" dirty="0"/>
                        <a:t>Для каждой вершины мы храним информацию о её соседях. В худшем случае, для хранения информации о вершине требуется O(V), а для хранения информации о соседях, требуется O(E).</a:t>
                      </a:r>
                    </a:p>
                    <a:p>
                      <a:pPr algn="ctr" fontAlgn="ctr"/>
                      <a:r>
                        <a:rPr lang="ru-RU" sz="1200" dirty="0"/>
                        <a:t>Пространственная сложность </a:t>
                      </a:r>
                      <a:r>
                        <a:rPr lang="ru-RU" sz="1400" b="1" dirty="0"/>
                        <a:t>O(|V|+|E|)</a:t>
                      </a:r>
                      <a:r>
                        <a:rPr lang="ru-RU" sz="1200" dirty="0"/>
                        <a:t>.</a:t>
                      </a:r>
                      <a:endParaRPr lang="ru-RU" sz="1200" b="0" dirty="0"/>
                    </a:p>
                  </a:txBody>
                  <a:tcPr marL="25553" marR="25553" marT="35775" marB="35775" anchor="ctr"/>
                </a:tc>
                <a:extLst>
                  <a:ext uri="{0D108BD9-81ED-4DB2-BD59-A6C34878D82A}">
                    <a16:rowId xmlns="" xmlns:a16="http://schemas.microsoft.com/office/drawing/2014/main" val="10001"/>
                  </a:ext>
                </a:extLst>
              </a:tr>
              <a:tr h="590036">
                <a:tc>
                  <a:txBody>
                    <a:bodyPr/>
                    <a:lstStyle/>
                    <a:p>
                      <a:pPr algn="ctr" fontAlgn="ctr"/>
                      <a:r>
                        <a:rPr lang="ru-RU" sz="1400" b="1" u="none" dirty="0"/>
                        <a:t>Добавление вершины</a:t>
                      </a:r>
                      <a:endParaRPr lang="ru-RU" sz="1400" b="1" i="1" u="none" dirty="0"/>
                    </a:p>
                  </a:txBody>
                  <a:tcPr marL="25553" marR="25553" marT="35775" marB="35775" anchor="ctr"/>
                </a:tc>
                <a:tc>
                  <a:txBody>
                    <a:bodyPr/>
                    <a:lstStyle/>
                    <a:p>
                      <a:pPr algn="ctr" fontAlgn="ctr"/>
                      <a:r>
                        <a:rPr lang="ru-RU" sz="1200" dirty="0"/>
                        <a:t>Необходимо увеличить объем памяти до (|V|+1)</a:t>
                      </a:r>
                      <a:r>
                        <a:rPr lang="ru-RU" sz="1200" baseline="30000" dirty="0"/>
                        <a:t>2</a:t>
                      </a:r>
                      <a:r>
                        <a:rPr lang="ru-RU" sz="1200" dirty="0"/>
                        <a:t>. Для этого нужно скопировать всю матрицу. Сложность составляет </a:t>
                      </a:r>
                      <a:r>
                        <a:rPr lang="ru-RU" sz="1400" b="1" dirty="0"/>
                        <a:t>O(|V|</a:t>
                      </a:r>
                      <a:r>
                        <a:rPr lang="ru-RU" sz="1400" b="1" baseline="30000" dirty="0"/>
                        <a:t>2</a:t>
                      </a:r>
                      <a:r>
                        <a:rPr lang="ru-RU" sz="1400" b="1" dirty="0"/>
                        <a:t>)</a:t>
                      </a:r>
                      <a:r>
                        <a:rPr lang="ru-RU" sz="1200" dirty="0"/>
                        <a:t>.</a:t>
                      </a:r>
                      <a:endParaRPr lang="ru-RU" sz="1200" b="0" dirty="0"/>
                    </a:p>
                  </a:txBody>
                  <a:tcPr marL="25553" marR="25553" marT="35775" marB="35775" anchor="ctr"/>
                </a:tc>
                <a:tc>
                  <a:txBody>
                    <a:bodyPr/>
                    <a:lstStyle/>
                    <a:p>
                      <a:pPr algn="ctr" fontAlgn="ctr"/>
                      <a:r>
                        <a:rPr lang="ru-RU" sz="1200" dirty="0"/>
                        <a:t>В списке смежности есть два указателя: первый указывает на первый узел, а второй — на последний.</a:t>
                      </a:r>
                      <a:r>
                        <a:rPr lang="en-US" sz="1200" dirty="0"/>
                        <a:t> </a:t>
                      </a:r>
                      <a:r>
                        <a:rPr lang="ru-RU" sz="1200" dirty="0"/>
                        <a:t>Добавление вершины может быть выполнено за время </a:t>
                      </a:r>
                      <a:r>
                        <a:rPr lang="ru-RU" sz="1400" b="1" dirty="0"/>
                        <a:t>O(1)</a:t>
                      </a:r>
                      <a:r>
                        <a:rPr lang="ru-RU" sz="1200" dirty="0"/>
                        <a:t>.</a:t>
                      </a:r>
                      <a:endParaRPr lang="ru-RU" sz="1200" b="0" dirty="0"/>
                    </a:p>
                  </a:txBody>
                  <a:tcPr marL="25553" marR="25553" marT="35775" marB="35775" anchor="ctr"/>
                </a:tc>
                <a:extLst>
                  <a:ext uri="{0D108BD9-81ED-4DB2-BD59-A6C34878D82A}">
                    <a16:rowId xmlns="" xmlns:a16="http://schemas.microsoft.com/office/drawing/2014/main" val="10002"/>
                  </a:ext>
                </a:extLst>
              </a:tr>
              <a:tr h="533301">
                <a:tc>
                  <a:txBody>
                    <a:bodyPr/>
                    <a:lstStyle/>
                    <a:p>
                      <a:pPr algn="ctr" fontAlgn="ctr"/>
                      <a:r>
                        <a:rPr lang="ru-RU" sz="1400" b="1" u="none" dirty="0"/>
                        <a:t>Добавление ребра</a:t>
                      </a:r>
                      <a:endParaRPr lang="ru-RU" sz="1400" b="1" i="1" u="none" dirty="0"/>
                    </a:p>
                  </a:txBody>
                  <a:tcPr marL="25553" marR="25553" marT="35775" marB="35775" anchor="ctr"/>
                </a:tc>
                <a:tc>
                  <a:txBody>
                    <a:bodyPr/>
                    <a:lstStyle/>
                    <a:p>
                      <a:pPr algn="ctr" fontAlgn="ctr"/>
                      <a:r>
                        <a:rPr lang="ru-RU" sz="1200" dirty="0"/>
                        <a:t>Чтобы добавить ребро из </a:t>
                      </a:r>
                      <a:r>
                        <a:rPr lang="ru-RU" sz="1200" dirty="0" err="1"/>
                        <a:t>i</a:t>
                      </a:r>
                      <a:r>
                        <a:rPr lang="ru-RU" sz="1200" dirty="0"/>
                        <a:t> в </a:t>
                      </a:r>
                      <a:r>
                        <a:rPr lang="ru-RU" sz="1200" dirty="0" err="1"/>
                        <a:t>j</a:t>
                      </a:r>
                      <a:r>
                        <a:rPr lang="ru-RU" sz="1200" dirty="0"/>
                        <a:t>, </a:t>
                      </a:r>
                      <a:r>
                        <a:rPr lang="ru-RU" sz="1200" dirty="0" err="1"/>
                        <a:t>matrix</a:t>
                      </a:r>
                      <a:r>
                        <a:rPr lang="ru-RU" sz="1200" dirty="0"/>
                        <a:t>[</a:t>
                      </a:r>
                      <a:r>
                        <a:rPr lang="ru-RU" sz="1200" dirty="0" err="1"/>
                        <a:t>i</a:t>
                      </a:r>
                      <a:r>
                        <a:rPr lang="ru-RU" sz="1200" dirty="0"/>
                        <a:t>][</a:t>
                      </a:r>
                      <a:r>
                        <a:rPr lang="ru-RU" sz="1200" dirty="0" err="1"/>
                        <a:t>j</a:t>
                      </a:r>
                      <a:r>
                        <a:rPr lang="ru-RU" sz="1200" dirty="0"/>
                        <a:t>] = 1, что требует </a:t>
                      </a:r>
                      <a:r>
                        <a:rPr lang="ru-RU" sz="1400" b="1" dirty="0"/>
                        <a:t>O(1)</a:t>
                      </a:r>
                      <a:r>
                        <a:rPr lang="ru-RU" sz="1200" dirty="0"/>
                        <a:t> времени.</a:t>
                      </a:r>
                      <a:endParaRPr lang="ru-RU" sz="1200" b="0" dirty="0"/>
                    </a:p>
                  </a:txBody>
                  <a:tcPr marL="25553" marR="25553" marT="35775" marB="35775" anchor="ctr"/>
                </a:tc>
                <a:tc>
                  <a:txBody>
                    <a:bodyPr/>
                    <a:lstStyle/>
                    <a:p>
                      <a:pPr algn="ctr" fontAlgn="ctr"/>
                      <a:r>
                        <a:rPr lang="ru-RU" sz="1200" dirty="0"/>
                        <a:t>Аналогично добавлению вершины, здесь также используются два указателя, указывающие на начало и конец списка. </a:t>
                      </a:r>
                      <a:r>
                        <a:rPr lang="ru-RU" sz="1400" b="1" dirty="0"/>
                        <a:t>O(1)</a:t>
                      </a:r>
                      <a:r>
                        <a:rPr lang="ru-RU" sz="1200" dirty="0"/>
                        <a:t>.</a:t>
                      </a:r>
                      <a:endParaRPr lang="ru-RU" sz="1200" b="0" dirty="0"/>
                    </a:p>
                  </a:txBody>
                  <a:tcPr marL="25553" marR="25553" marT="35775" marB="35775" anchor="ctr"/>
                </a:tc>
                <a:extLst>
                  <a:ext uri="{0D108BD9-81ED-4DB2-BD59-A6C34878D82A}">
                    <a16:rowId xmlns="" xmlns:a16="http://schemas.microsoft.com/office/drawing/2014/main" val="10003"/>
                  </a:ext>
                </a:extLst>
              </a:tr>
              <a:tr h="760238">
                <a:tc>
                  <a:txBody>
                    <a:bodyPr/>
                    <a:lstStyle/>
                    <a:p>
                      <a:pPr algn="ctr" fontAlgn="ctr"/>
                      <a:r>
                        <a:rPr lang="ru-RU" sz="1400" b="1" u="none" dirty="0"/>
                        <a:t>Удаление вершины</a:t>
                      </a:r>
                      <a:endParaRPr lang="ru-RU" sz="1400" b="1" i="1" u="none" dirty="0"/>
                    </a:p>
                  </a:txBody>
                  <a:tcPr marL="25553" marR="25553" marT="35775" marB="35775" anchor="ctr"/>
                </a:tc>
                <a:tc>
                  <a:txBody>
                    <a:bodyPr/>
                    <a:lstStyle/>
                    <a:p>
                      <a:pPr algn="ctr" fontAlgn="ctr"/>
                      <a:r>
                        <a:rPr lang="ru-RU" sz="1200" dirty="0"/>
                        <a:t>Чтобы удалить вершину из матрицы V*V, необходимо уменьшить объём памяти с (|V|+1)</a:t>
                      </a:r>
                      <a:r>
                        <a:rPr lang="ru-RU" sz="1200" baseline="30000" dirty="0"/>
                        <a:t>2</a:t>
                      </a:r>
                      <a:r>
                        <a:rPr lang="ru-RU" sz="1200" dirty="0"/>
                        <a:t> до |V|</a:t>
                      </a:r>
                      <a:r>
                        <a:rPr lang="ru-RU" sz="1200" baseline="30000" dirty="0"/>
                        <a:t>2</a:t>
                      </a:r>
                      <a:r>
                        <a:rPr lang="ru-RU" sz="1200" dirty="0"/>
                        <a:t>. Для этого необходимо скопировать всю матрицу. Следовательно, сложность составляет </a:t>
                      </a:r>
                      <a:r>
                        <a:rPr lang="ru-RU" sz="1400" b="1" dirty="0"/>
                        <a:t>O(|V|</a:t>
                      </a:r>
                      <a:r>
                        <a:rPr lang="ru-RU" sz="1400" b="1" baseline="30000" dirty="0"/>
                        <a:t>2</a:t>
                      </a:r>
                      <a:r>
                        <a:rPr lang="ru-RU" sz="1400" b="1" dirty="0"/>
                        <a:t>)</a:t>
                      </a:r>
                      <a:r>
                        <a:rPr lang="ru-RU" sz="1200" dirty="0"/>
                        <a:t>.</a:t>
                      </a:r>
                      <a:endParaRPr lang="ru-RU" sz="1200" b="0" dirty="0"/>
                    </a:p>
                  </a:txBody>
                  <a:tcPr marL="25553" marR="25553" marT="35775" marB="35775" anchor="ctr"/>
                </a:tc>
                <a:tc>
                  <a:txBody>
                    <a:bodyPr/>
                    <a:lstStyle/>
                    <a:p>
                      <a:pPr algn="ctr" fontAlgn="ctr"/>
                      <a:r>
                        <a:rPr lang="ru-RU" sz="1200" dirty="0"/>
                        <a:t>Необходимо выполнить поиск вершины, что в худшем случае займёт O(|V|) времени, после чего необходимо обойти рёбра, что в худшем случае займёт O(|E|) времени. </a:t>
                      </a:r>
                      <a:r>
                        <a:rPr lang="ru-RU" sz="1400" b="1" dirty="0"/>
                        <a:t>O(|V|+|E|)</a:t>
                      </a:r>
                      <a:r>
                        <a:rPr lang="ru-RU" sz="1200" dirty="0"/>
                        <a:t>.</a:t>
                      </a:r>
                      <a:endParaRPr lang="ru-RU" sz="1200" b="0" dirty="0"/>
                    </a:p>
                  </a:txBody>
                  <a:tcPr marL="25553" marR="25553" marT="35775" marB="35775" anchor="ctr"/>
                </a:tc>
                <a:extLst>
                  <a:ext uri="{0D108BD9-81ED-4DB2-BD59-A6C34878D82A}">
                    <a16:rowId xmlns="" xmlns:a16="http://schemas.microsoft.com/office/drawing/2014/main" val="10004"/>
                  </a:ext>
                </a:extLst>
              </a:tr>
              <a:tr h="533301">
                <a:tc>
                  <a:txBody>
                    <a:bodyPr/>
                    <a:lstStyle/>
                    <a:p>
                      <a:pPr algn="ctr" fontAlgn="ctr"/>
                      <a:r>
                        <a:rPr lang="ru-RU" sz="1400" b="1" u="none" dirty="0"/>
                        <a:t>Удаление ребра</a:t>
                      </a:r>
                      <a:endParaRPr lang="ru-RU" sz="1400" b="1" i="1" u="none" dirty="0"/>
                    </a:p>
                  </a:txBody>
                  <a:tcPr marL="25553" marR="25553" marT="35775" marB="35775" anchor="ctr"/>
                </a:tc>
                <a:tc>
                  <a:txBody>
                    <a:bodyPr/>
                    <a:lstStyle/>
                    <a:p>
                      <a:pPr algn="ctr" fontAlgn="ctr"/>
                      <a:r>
                        <a:rPr lang="ru-RU" sz="1200" dirty="0"/>
                        <a:t>Чтобы удалить ребро, из </a:t>
                      </a:r>
                      <a:r>
                        <a:rPr lang="ru-RU" sz="1200" dirty="0" err="1"/>
                        <a:t>i</a:t>
                      </a:r>
                      <a:r>
                        <a:rPr lang="ru-RU" sz="1200" dirty="0"/>
                        <a:t> в </a:t>
                      </a:r>
                      <a:r>
                        <a:rPr lang="ru-RU" sz="1200" dirty="0" err="1"/>
                        <a:t>j</a:t>
                      </a:r>
                      <a:r>
                        <a:rPr lang="ru-RU" sz="1200" dirty="0"/>
                        <a:t>, </a:t>
                      </a:r>
                      <a:r>
                        <a:rPr lang="ru-RU" sz="1200" dirty="0" err="1"/>
                        <a:t>matrix</a:t>
                      </a:r>
                      <a:r>
                        <a:rPr lang="ru-RU" sz="1200" dirty="0"/>
                        <a:t>[</a:t>
                      </a:r>
                      <a:r>
                        <a:rPr lang="ru-RU" sz="1200" dirty="0" err="1"/>
                        <a:t>i</a:t>
                      </a:r>
                      <a:r>
                        <a:rPr lang="ru-RU" sz="1200" dirty="0"/>
                        <a:t>][</a:t>
                      </a:r>
                      <a:r>
                        <a:rPr lang="ru-RU" sz="1200" dirty="0" err="1"/>
                        <a:t>j</a:t>
                      </a:r>
                      <a:r>
                        <a:rPr lang="ru-RU" sz="1200" dirty="0"/>
                        <a:t>] = 0, что требует </a:t>
                      </a:r>
                      <a:r>
                        <a:rPr lang="ru-RU" sz="1400" b="1" dirty="0"/>
                        <a:t>O(1)</a:t>
                      </a:r>
                      <a:r>
                        <a:rPr lang="ru-RU" sz="1200" dirty="0"/>
                        <a:t> времени.</a:t>
                      </a:r>
                      <a:endParaRPr lang="ru-RU" sz="1200" b="0" dirty="0"/>
                    </a:p>
                  </a:txBody>
                  <a:tcPr marL="25553" marR="25553" marT="35775" marB="35775" anchor="ctr"/>
                </a:tc>
                <a:tc>
                  <a:txBody>
                    <a:bodyPr/>
                    <a:lstStyle/>
                    <a:p>
                      <a:pPr algn="ctr" fontAlgn="ctr"/>
                      <a:r>
                        <a:rPr lang="ru-RU" sz="1200" dirty="0"/>
                        <a:t>Для удаления ребра требуется обход всех ребер, а в худшем случае — обход всех ребер. Временная сложность </a:t>
                      </a:r>
                      <a:r>
                        <a:rPr lang="ru-RU" sz="1400" b="1" dirty="0"/>
                        <a:t>O(|E|)</a:t>
                      </a:r>
                      <a:r>
                        <a:rPr lang="ru-RU" sz="1200" dirty="0"/>
                        <a:t>.</a:t>
                      </a:r>
                      <a:endParaRPr lang="ru-RU" sz="1200" b="0" dirty="0"/>
                    </a:p>
                  </a:txBody>
                  <a:tcPr marL="25553" marR="25553" marT="35775" marB="35775" anchor="ctr"/>
                </a:tc>
                <a:extLst>
                  <a:ext uri="{0D108BD9-81ED-4DB2-BD59-A6C34878D82A}">
                    <a16:rowId xmlns="" xmlns:a16="http://schemas.microsoft.com/office/drawing/2014/main" val="10005"/>
                  </a:ext>
                </a:extLst>
              </a:tr>
              <a:tr h="1043910">
                <a:tc>
                  <a:txBody>
                    <a:bodyPr/>
                    <a:lstStyle/>
                    <a:p>
                      <a:pPr algn="ctr" fontAlgn="ctr"/>
                      <a:r>
                        <a:rPr lang="ru-RU" sz="1400" b="1" u="none" dirty="0"/>
                        <a:t>Запрос</a:t>
                      </a:r>
                      <a:endParaRPr lang="ru-RU" sz="1400" b="1" i="1" u="none" dirty="0"/>
                    </a:p>
                  </a:txBody>
                  <a:tcPr marL="25553" marR="25553" marT="35775" marB="35775" anchor="ctr"/>
                </a:tc>
                <a:tc>
                  <a:txBody>
                    <a:bodyPr/>
                    <a:lstStyle/>
                    <a:p>
                      <a:pPr algn="ctr" fontAlgn="ctr"/>
                      <a:r>
                        <a:rPr lang="ru-RU" sz="1200" dirty="0"/>
                        <a:t>Чтобы найти существующее ребро, необходимо проверить содержимое матрицы. Для двух вершин, скажем, </a:t>
                      </a:r>
                      <a:r>
                        <a:rPr lang="ru-RU" sz="1200" dirty="0" err="1"/>
                        <a:t>i</a:t>
                      </a:r>
                      <a:r>
                        <a:rPr lang="ru-RU" sz="1200" dirty="0"/>
                        <a:t> и </a:t>
                      </a:r>
                      <a:r>
                        <a:rPr lang="ru-RU" sz="1200" dirty="0" err="1"/>
                        <a:t>j</a:t>
                      </a:r>
                      <a:r>
                        <a:rPr lang="ru-RU" sz="1200" dirty="0"/>
                        <a:t>, проверка </a:t>
                      </a:r>
                      <a:r>
                        <a:rPr lang="ru-RU" sz="1200" dirty="0" err="1"/>
                        <a:t>matrix</a:t>
                      </a:r>
                      <a:r>
                        <a:rPr lang="ru-RU" sz="1200" dirty="0"/>
                        <a:t>[</a:t>
                      </a:r>
                      <a:r>
                        <a:rPr lang="ru-RU" sz="1200" dirty="0" err="1"/>
                        <a:t>i</a:t>
                      </a:r>
                      <a:r>
                        <a:rPr lang="ru-RU" sz="1200" dirty="0"/>
                        <a:t>][</a:t>
                      </a:r>
                      <a:r>
                        <a:rPr lang="ru-RU" sz="1200" dirty="0" err="1"/>
                        <a:t>j</a:t>
                      </a:r>
                      <a:r>
                        <a:rPr lang="ru-RU" sz="1200" dirty="0"/>
                        <a:t>] может быть выполнена за время </a:t>
                      </a:r>
                      <a:r>
                        <a:rPr lang="ru-RU" sz="1400" b="1" dirty="0"/>
                        <a:t>O(1)</a:t>
                      </a:r>
                      <a:r>
                        <a:rPr lang="ru-RU" sz="1200" dirty="0"/>
                        <a:t>.</a:t>
                      </a:r>
                      <a:endParaRPr lang="ru-RU" sz="1200" b="0" dirty="0"/>
                    </a:p>
                  </a:txBody>
                  <a:tcPr marL="25553" marR="25553" marT="35775" marB="35775" anchor="ctr"/>
                </a:tc>
                <a:tc>
                  <a:txBody>
                    <a:bodyPr/>
                    <a:lstStyle/>
                    <a:p>
                      <a:pPr algn="ctr" fontAlgn="ctr"/>
                      <a:r>
                        <a:rPr lang="ru-RU" sz="1200" dirty="0"/>
                        <a:t>Чтобы проверить наличие ребра, необходимо проверить вершины, смежные с заданной. Вершина может иметь не более O(|V|) соседей, и в худшем случае придётся проверить каждую смежную вершину. Следовательно, временная сложность </a:t>
                      </a:r>
                      <a:r>
                        <a:rPr lang="ru-RU" sz="1400" b="1" dirty="0"/>
                        <a:t>O(|V|)</a:t>
                      </a:r>
                      <a:r>
                        <a:rPr lang="ru-RU" sz="1200" dirty="0"/>
                        <a:t>.</a:t>
                      </a:r>
                      <a:endParaRPr lang="ru-RU" sz="1200" b="0" dirty="0"/>
                    </a:p>
                  </a:txBody>
                  <a:tcPr marL="25553" marR="25553" marT="35775" marB="35775" anchor="ctr"/>
                </a:tc>
                <a:extLst>
                  <a:ext uri="{0D108BD9-81ED-4DB2-BD59-A6C34878D82A}">
                    <a16:rowId xmlns=""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0252795-7D57-4580-4DED-FA468ADE124E}"/>
            </a:ext>
          </a:extLst>
        </p:cNvPr>
        <p:cNvGrpSpPr/>
        <p:nvPr/>
      </p:nvGrpSpPr>
      <p:grpSpPr>
        <a:xfrm>
          <a:off x="0" y="0"/>
          <a:ext cx="0" cy="0"/>
          <a:chOff x="0" y="0"/>
          <a:chExt cx="0" cy="0"/>
        </a:xfrm>
      </p:grpSpPr>
      <p:pic>
        <p:nvPicPr>
          <p:cNvPr id="1028" name="Picture 4">
            <a:extLst>
              <a:ext uri="{FF2B5EF4-FFF2-40B4-BE49-F238E27FC236}">
                <a16:creationId xmlns="" xmlns:a16="http://schemas.microsoft.com/office/drawing/2014/main" id="{BFE7D060-A5E2-B3E1-955F-570A75D765E7}"/>
              </a:ext>
            </a:extLst>
          </p:cNvPr>
          <p:cNvPicPr>
            <a:picLocks noChangeAspect="1" noChangeArrowheads="1"/>
          </p:cNvPicPr>
          <p:nvPr/>
        </p:nvPicPr>
        <p:blipFill>
          <a:blip r:embed="rId2" cstate="print"/>
          <a:srcRect/>
          <a:stretch>
            <a:fillRect/>
          </a:stretch>
        </p:blipFill>
        <p:spPr bwMode="auto">
          <a:xfrm>
            <a:off x="772684" y="2067694"/>
            <a:ext cx="2359156" cy="1431926"/>
          </a:xfrm>
          <a:prstGeom prst="rect">
            <a:avLst/>
          </a:prstGeom>
          <a:noFill/>
          <a:ln w="9525">
            <a:noFill/>
            <a:miter lim="800000"/>
            <a:headEnd/>
            <a:tailEnd/>
          </a:ln>
        </p:spPr>
      </p:pic>
      <p:graphicFrame>
        <p:nvGraphicFramePr>
          <p:cNvPr id="2" name="Таблица 1">
            <a:extLst>
              <a:ext uri="{FF2B5EF4-FFF2-40B4-BE49-F238E27FC236}">
                <a16:creationId xmlns="" xmlns:a16="http://schemas.microsoft.com/office/drawing/2014/main" id="{3D2A1677-663D-9343-A26D-F3DB950C725B}"/>
              </a:ext>
            </a:extLst>
          </p:cNvPr>
          <p:cNvGraphicFramePr>
            <a:graphicFrameLocks noGrp="1"/>
          </p:cNvGraphicFramePr>
          <p:nvPr>
            <p:extLst>
              <p:ext uri="{D42A27DB-BD31-4B8C-83A1-F6EECF244321}">
                <p14:modId xmlns="" xmlns:p14="http://schemas.microsoft.com/office/powerpoint/2010/main" val="2238882338"/>
              </p:ext>
            </p:extLst>
          </p:nvPr>
        </p:nvGraphicFramePr>
        <p:xfrm>
          <a:off x="251519" y="3571628"/>
          <a:ext cx="3896592" cy="1550670"/>
        </p:xfrm>
        <a:graphic>
          <a:graphicData uri="http://schemas.openxmlformats.org/drawingml/2006/table">
            <a:tbl>
              <a:tblPr>
                <a:tableStyleId>{5940675A-B579-460E-94D1-54222C63F5DA}</a:tableStyleId>
              </a:tblPr>
              <a:tblGrid>
                <a:gridCol w="487074">
                  <a:extLst>
                    <a:ext uri="{9D8B030D-6E8A-4147-A177-3AD203B41FA5}">
                      <a16:colId xmlns="" xmlns:a16="http://schemas.microsoft.com/office/drawing/2014/main" val="743966648"/>
                    </a:ext>
                  </a:extLst>
                </a:gridCol>
                <a:gridCol w="487074">
                  <a:extLst>
                    <a:ext uri="{9D8B030D-6E8A-4147-A177-3AD203B41FA5}">
                      <a16:colId xmlns="" xmlns:a16="http://schemas.microsoft.com/office/drawing/2014/main" val="2882664699"/>
                    </a:ext>
                  </a:extLst>
                </a:gridCol>
                <a:gridCol w="487074">
                  <a:extLst>
                    <a:ext uri="{9D8B030D-6E8A-4147-A177-3AD203B41FA5}">
                      <a16:colId xmlns="" xmlns:a16="http://schemas.microsoft.com/office/drawing/2014/main" val="95012223"/>
                    </a:ext>
                  </a:extLst>
                </a:gridCol>
                <a:gridCol w="487074">
                  <a:extLst>
                    <a:ext uri="{9D8B030D-6E8A-4147-A177-3AD203B41FA5}">
                      <a16:colId xmlns="" xmlns:a16="http://schemas.microsoft.com/office/drawing/2014/main" val="1519254357"/>
                    </a:ext>
                  </a:extLst>
                </a:gridCol>
                <a:gridCol w="487074">
                  <a:extLst>
                    <a:ext uri="{9D8B030D-6E8A-4147-A177-3AD203B41FA5}">
                      <a16:colId xmlns="" xmlns:a16="http://schemas.microsoft.com/office/drawing/2014/main" val="2666238805"/>
                    </a:ext>
                  </a:extLst>
                </a:gridCol>
                <a:gridCol w="487074">
                  <a:extLst>
                    <a:ext uri="{9D8B030D-6E8A-4147-A177-3AD203B41FA5}">
                      <a16:colId xmlns="" xmlns:a16="http://schemas.microsoft.com/office/drawing/2014/main" val="1825255775"/>
                    </a:ext>
                  </a:extLst>
                </a:gridCol>
                <a:gridCol w="487074">
                  <a:extLst>
                    <a:ext uri="{9D8B030D-6E8A-4147-A177-3AD203B41FA5}">
                      <a16:colId xmlns="" xmlns:a16="http://schemas.microsoft.com/office/drawing/2014/main" val="1950539904"/>
                    </a:ext>
                  </a:extLst>
                </a:gridCol>
                <a:gridCol w="487074">
                  <a:extLst>
                    <a:ext uri="{9D8B030D-6E8A-4147-A177-3AD203B41FA5}">
                      <a16:colId xmlns="" xmlns:a16="http://schemas.microsoft.com/office/drawing/2014/main" val="1946687303"/>
                    </a:ext>
                  </a:extLst>
                </a:gridCol>
              </a:tblGrid>
              <a:tr h="190500">
                <a:tc>
                  <a:txBody>
                    <a:bodyPr/>
                    <a:lstStyle/>
                    <a:p>
                      <a:pPr algn="ctr" fontAlgn="b">
                        <a:buNone/>
                      </a:pPr>
                      <a:r>
                        <a:rPr lang="ru-RU" sz="1400" b="1" u="none" strike="noStrike" dirty="0">
                          <a:effectLst/>
                        </a:rPr>
                        <a:t>Узел/</a:t>
                      </a:r>
                    </a:p>
                    <a:p>
                      <a:pPr algn="ctr" fontAlgn="b">
                        <a:buNone/>
                      </a:pPr>
                      <a:r>
                        <a:rPr lang="ru-RU" sz="1400" b="1" u="none" strike="noStrike" dirty="0">
                          <a:effectLst/>
                        </a:rPr>
                        <a:t>Ребра</a:t>
                      </a:r>
                      <a:endParaRPr lang="ru-RU"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buNone/>
                      </a:pPr>
                      <a:r>
                        <a:rPr lang="ru-RU" sz="1400" b="1" u="none" strike="noStrike" dirty="0">
                          <a:effectLst/>
                        </a:rPr>
                        <a:t>e1</a:t>
                      </a:r>
                      <a:endParaRPr lang="ru-RU"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ru-RU" sz="1400" b="1" u="none" strike="noStrike">
                          <a:effectLst/>
                        </a:rPr>
                        <a:t>e2</a:t>
                      </a:r>
                      <a:endParaRPr lang="ru-R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b="1" u="none" strike="noStrike">
                          <a:effectLst/>
                        </a:rPr>
                        <a:t>e3</a:t>
                      </a:r>
                      <a:endParaRPr lang="ru-R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b="1" u="none" strike="noStrike" dirty="0">
                          <a:effectLst/>
                        </a:rPr>
                        <a:t>e4</a:t>
                      </a:r>
                      <a:endParaRPr lang="ru-R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b="1" u="none" strike="noStrike" dirty="0">
                          <a:effectLst/>
                        </a:rPr>
                        <a:t>e5</a:t>
                      </a:r>
                      <a:endParaRPr lang="ru-RU"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b="1" u="none" strike="noStrike">
                          <a:effectLst/>
                        </a:rPr>
                        <a:t>e6</a:t>
                      </a:r>
                      <a:endParaRPr lang="ru-R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b="1" u="none" strike="noStrike" dirty="0">
                          <a:effectLst/>
                        </a:rPr>
                        <a:t>e7</a:t>
                      </a:r>
                      <a:endParaRPr lang="ru-RU"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034236911"/>
                  </a:ext>
                </a:extLst>
              </a:tr>
              <a:tr h="190500">
                <a:tc>
                  <a:txBody>
                    <a:bodyPr/>
                    <a:lstStyle/>
                    <a:p>
                      <a:pPr algn="ctr" fontAlgn="b">
                        <a:buNone/>
                      </a:pPr>
                      <a:r>
                        <a:rPr lang="ru-RU" sz="1400" b="1" u="none" strike="noStrike" dirty="0">
                          <a:effectLst/>
                        </a:rPr>
                        <a:t>A</a:t>
                      </a:r>
                      <a:endParaRPr lang="ru-RU"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buNone/>
                      </a:pPr>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ru-RU" sz="1400" u="none" strike="noStrike" dirty="0">
                          <a:effectLst/>
                        </a:rPr>
                        <a:t>1</a:t>
                      </a:r>
                      <a:endParaRPr lang="ru-R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997726707"/>
                  </a:ext>
                </a:extLst>
              </a:tr>
              <a:tr h="190500">
                <a:tc>
                  <a:txBody>
                    <a:bodyPr/>
                    <a:lstStyle/>
                    <a:p>
                      <a:pPr algn="ctr" fontAlgn="b">
                        <a:buNone/>
                      </a:pPr>
                      <a:r>
                        <a:rPr lang="ru-RU" sz="1400" b="1" u="none" strike="noStrike">
                          <a:effectLst/>
                        </a:rPr>
                        <a:t>B</a:t>
                      </a:r>
                      <a:endParaRPr lang="ru-RU" sz="14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buNone/>
                      </a:pPr>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dirty="0">
                          <a:effectLst/>
                        </a:rPr>
                        <a:t>1</a:t>
                      </a:r>
                      <a:endParaRPr lang="ru-R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dirty="0">
                          <a:effectLst/>
                        </a:rPr>
                        <a:t>1</a:t>
                      </a:r>
                      <a:endParaRPr lang="ru-R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dirty="0">
                          <a:effectLst/>
                        </a:rPr>
                        <a:t>0</a:t>
                      </a:r>
                      <a:endParaRPr lang="ru-R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60866992"/>
                  </a:ext>
                </a:extLst>
              </a:tr>
              <a:tr h="190500">
                <a:tc>
                  <a:txBody>
                    <a:bodyPr/>
                    <a:lstStyle/>
                    <a:p>
                      <a:pPr algn="ctr" fontAlgn="b">
                        <a:buNone/>
                      </a:pPr>
                      <a:r>
                        <a:rPr lang="ru-RU" sz="1400" b="1" u="none" strike="noStrike">
                          <a:effectLst/>
                        </a:rPr>
                        <a:t>C</a:t>
                      </a:r>
                      <a:endParaRPr lang="ru-RU" sz="14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dirty="0">
                          <a:effectLst/>
                        </a:rPr>
                        <a:t>1</a:t>
                      </a:r>
                      <a:endParaRPr lang="ru-R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dirty="0">
                          <a:effectLst/>
                        </a:rPr>
                        <a:t>0</a:t>
                      </a:r>
                      <a:endParaRPr lang="ru-R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872995476"/>
                  </a:ext>
                </a:extLst>
              </a:tr>
              <a:tr h="190500">
                <a:tc>
                  <a:txBody>
                    <a:bodyPr/>
                    <a:lstStyle/>
                    <a:p>
                      <a:pPr algn="ctr" fontAlgn="b">
                        <a:buNone/>
                      </a:pPr>
                      <a:r>
                        <a:rPr lang="ru-RU" sz="1400" b="1" u="none" strike="noStrike">
                          <a:effectLst/>
                        </a:rPr>
                        <a:t>D</a:t>
                      </a:r>
                      <a:endParaRPr lang="ru-RU" sz="14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dirty="0">
                          <a:effectLst/>
                        </a:rPr>
                        <a:t>0</a:t>
                      </a:r>
                      <a:endParaRPr lang="ru-R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dirty="0">
                          <a:effectLst/>
                        </a:rPr>
                        <a:t>1</a:t>
                      </a:r>
                      <a:endParaRPr lang="ru-R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883077430"/>
                  </a:ext>
                </a:extLst>
              </a:tr>
              <a:tr h="190500">
                <a:tc>
                  <a:txBody>
                    <a:bodyPr/>
                    <a:lstStyle/>
                    <a:p>
                      <a:pPr algn="ctr" fontAlgn="b">
                        <a:buNone/>
                      </a:pPr>
                      <a:r>
                        <a:rPr lang="ru-RU" sz="1400" b="1" u="none" strike="noStrike" dirty="0">
                          <a:effectLst/>
                        </a:rPr>
                        <a:t>E</a:t>
                      </a:r>
                      <a:endParaRPr lang="ru-RU"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0</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a:effectLst/>
                        </a:rPr>
                        <a:t>1</a:t>
                      </a:r>
                      <a:endParaRPr lang="ru-RU"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dirty="0">
                          <a:effectLst/>
                        </a:rPr>
                        <a:t>1</a:t>
                      </a:r>
                      <a:endParaRPr lang="ru-RU"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ru-RU" sz="1400" u="none" strike="noStrike" dirty="0">
                          <a:effectLst/>
                        </a:rPr>
                        <a:t>1</a:t>
                      </a:r>
                      <a:endParaRPr lang="ru-RU"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186397666"/>
                  </a:ext>
                </a:extLst>
              </a:tr>
            </a:tbl>
          </a:graphicData>
        </a:graphic>
      </p:graphicFrame>
      <p:sp>
        <p:nvSpPr>
          <p:cNvPr id="3" name="Заголовок 1">
            <a:extLst>
              <a:ext uri="{FF2B5EF4-FFF2-40B4-BE49-F238E27FC236}">
                <a16:creationId xmlns="" xmlns:a16="http://schemas.microsoft.com/office/drawing/2014/main" id="{79F78FC6-3ECE-9272-D29D-0A031436FC1F}"/>
              </a:ext>
            </a:extLst>
          </p:cNvPr>
          <p:cNvSpPr txBox="1">
            <a:spLocks/>
          </p:cNvSpPr>
          <p:nvPr/>
        </p:nvSpPr>
        <p:spPr>
          <a:xfrm>
            <a:off x="0" y="-92546"/>
            <a:ext cx="9144000" cy="857250"/>
          </a:xfrm>
          <a:prstGeom prst="rect">
            <a:avLst/>
          </a:prstGeom>
        </p:spPr>
        <p:txBody>
          <a:bodyPr vert="horz" lIns="91440" tIns="45720" rIns="91440" bIns="45720" rtlCol="0" anchor="ctr">
            <a:normAutofit/>
          </a:bodyPr>
          <a:lstStyle/>
          <a:p>
            <a:pPr lvl="0" algn="ctr">
              <a:spcBef>
                <a:spcPct val="0"/>
              </a:spcBef>
            </a:pPr>
            <a:r>
              <a:rPr lang="ru-RU" sz="3600" dirty="0">
                <a:latin typeface="+mj-lt"/>
                <a:ea typeface="+mj-ea"/>
                <a:cs typeface="+mj-cs"/>
              </a:rPr>
              <a:t>Матрица инцидентности и список рёбер</a:t>
            </a:r>
            <a:endParaRPr kumimoji="0" lang="ru-RU"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TextBox 4">
            <a:extLst>
              <a:ext uri="{FF2B5EF4-FFF2-40B4-BE49-F238E27FC236}">
                <a16:creationId xmlns="" xmlns:a16="http://schemas.microsoft.com/office/drawing/2014/main" id="{394D13B0-9EF5-78B1-920C-9653F7F9B35C}"/>
              </a:ext>
            </a:extLst>
          </p:cNvPr>
          <p:cNvSpPr txBox="1"/>
          <p:nvPr/>
        </p:nvSpPr>
        <p:spPr>
          <a:xfrm>
            <a:off x="108520" y="587664"/>
            <a:ext cx="8927976" cy="2008050"/>
          </a:xfrm>
          <a:prstGeom prst="rect">
            <a:avLst/>
          </a:prstGeom>
          <a:noFill/>
        </p:spPr>
        <p:txBody>
          <a:bodyPr wrap="square">
            <a:spAutoFit/>
          </a:bodyPr>
          <a:lstStyle/>
          <a:p>
            <a:pPr>
              <a:lnSpc>
                <a:spcPct val="115000"/>
              </a:lnSpc>
              <a:spcAft>
                <a:spcPts val="1000"/>
              </a:spcAft>
              <a:buNone/>
            </a:pPr>
            <a:r>
              <a:rPr lang="ru-RU" sz="1700" b="1" dirty="0">
                <a:effectLst/>
                <a:latin typeface="Calibri" panose="020F0502020204030204" pitchFamily="34" charset="0"/>
                <a:ea typeface="Calibri" panose="020F0502020204030204" pitchFamily="34" charset="0"/>
                <a:cs typeface="Times New Roman" panose="02020603050405020304" pitchFamily="18" charset="0"/>
              </a:rPr>
              <a:t>Матрица инцидентности</a:t>
            </a:r>
            <a:r>
              <a:rPr lang="ru-RU" sz="1700" dirty="0">
                <a:effectLst/>
                <a:latin typeface="Calibri" panose="020F0502020204030204" pitchFamily="34" charset="0"/>
                <a:ea typeface="Calibri" panose="020F0502020204030204" pitchFamily="34" charset="0"/>
                <a:cs typeface="Times New Roman" panose="02020603050405020304" pitchFamily="18" charset="0"/>
              </a:rPr>
              <a:t> — </a:t>
            </a:r>
            <a:r>
              <a:rPr lang="ru-RU" sz="1700" dirty="0">
                <a:latin typeface="Calibri" panose="020F0502020204030204" pitchFamily="34" charset="0"/>
                <a:ea typeface="Calibri" panose="020F0502020204030204" pitchFamily="34" charset="0"/>
                <a:cs typeface="Times New Roman" panose="02020603050405020304" pitchFamily="18" charset="0"/>
              </a:rPr>
              <a:t>это двумерный массив,</a:t>
            </a:r>
            <a:r>
              <a:rPr lang="ru-RU" sz="1700" dirty="0">
                <a:effectLst/>
                <a:latin typeface="Calibri" panose="020F0502020204030204" pitchFamily="34" charset="0"/>
                <a:ea typeface="Calibri" panose="020F0502020204030204" pitchFamily="34" charset="0"/>
                <a:cs typeface="Times New Roman" panose="02020603050405020304" pitchFamily="18" charset="0"/>
              </a:rPr>
              <a:t> в котором строки представляют вершины, а столбцы — рёбра. Каждый элемент матрицы указывает, инцидентна ли вершина ребру. В отличие от матрицы смежности, которая показывает взаимосвязи между вершинами графа (есть ли ребро между двумя вершинами), матрица инцидентности отображает взаимосвязь между вершинами и рёбрами графа (т.е. какие вершины каким </a:t>
            </a:r>
            <a:r>
              <a:rPr lang="ru-RU" sz="1700" dirty="0" err="1">
                <a:effectLst/>
                <a:latin typeface="Calibri" panose="020F0502020204030204" pitchFamily="34" charset="0"/>
                <a:ea typeface="Calibri" panose="020F0502020204030204" pitchFamily="34" charset="0"/>
                <a:cs typeface="Times New Roman" panose="02020603050405020304" pitchFamily="18" charset="0"/>
              </a:rPr>
              <a:t>рёбром</a:t>
            </a:r>
            <a:r>
              <a:rPr lang="ru-RU" sz="1700" dirty="0">
                <a:effectLst/>
                <a:latin typeface="Calibri" panose="020F0502020204030204" pitchFamily="34" charset="0"/>
                <a:ea typeface="Calibri" panose="020F0502020204030204" pitchFamily="34" charset="0"/>
                <a:cs typeface="Times New Roman" panose="02020603050405020304" pitchFamily="18" charset="0"/>
              </a:rPr>
              <a:t> соединены). </a:t>
            </a:r>
          </a:p>
          <a:p>
            <a:pPr>
              <a:lnSpc>
                <a:spcPct val="115000"/>
              </a:lnSpc>
              <a:spcAft>
                <a:spcPts val="1000"/>
              </a:spcAft>
              <a:buNone/>
            </a:pPr>
            <a:r>
              <a:rPr lang="ru-RU" sz="17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0" name="Рисунок 9">
            <a:extLst>
              <a:ext uri="{FF2B5EF4-FFF2-40B4-BE49-F238E27FC236}">
                <a16:creationId xmlns="" xmlns:a16="http://schemas.microsoft.com/office/drawing/2014/main" id="{42592138-702C-3E23-A0AA-56999142AF46}"/>
              </a:ext>
            </a:extLst>
          </p:cNvPr>
          <p:cNvPicPr>
            <a:picLocks noChangeAspect="1"/>
          </p:cNvPicPr>
          <p:nvPr/>
        </p:nvPicPr>
        <p:blipFill>
          <a:blip r:embed="rId3" cstate="print"/>
          <a:srcRect/>
          <a:stretch>
            <a:fillRect/>
          </a:stretch>
        </p:blipFill>
        <p:spPr bwMode="auto">
          <a:xfrm>
            <a:off x="4084035" y="2318862"/>
            <a:ext cx="4016782" cy="1098400"/>
          </a:xfrm>
          <a:prstGeom prst="rect">
            <a:avLst/>
          </a:prstGeom>
          <a:noFill/>
          <a:ln w="9525">
            <a:noFill/>
            <a:miter lim="800000"/>
            <a:headEnd/>
            <a:tailEnd/>
          </a:ln>
        </p:spPr>
      </p:pic>
      <mc:AlternateContent xmlns:mc="http://schemas.openxmlformats.org/markup-compatibility/2006">
        <mc:Choice xmlns="" xmlns:a14="http://schemas.microsoft.com/office/drawing/2010/main" Requires="a14">
          <p:sp>
            <p:nvSpPr>
              <p:cNvPr id="14" name="TextBox 13">
                <a:extLst>
                  <a:ext uri="{FF2B5EF4-FFF2-40B4-BE49-F238E27FC236}">
                    <a16:creationId xmlns:a16="http://schemas.microsoft.com/office/drawing/2014/main" id="{69967BAC-C184-9E23-A5DB-203EE933D5FB}"/>
                  </a:ext>
                </a:extLst>
              </p:cNvPr>
              <p:cNvSpPr txBox="1"/>
              <p:nvPr/>
            </p:nvSpPr>
            <p:spPr>
              <a:xfrm>
                <a:off x="4995890" y="3435846"/>
                <a:ext cx="4148110" cy="1723549"/>
              </a:xfrm>
              <a:prstGeom prst="rect">
                <a:avLst/>
              </a:prstGeom>
              <a:noFill/>
            </p:spPr>
            <p:txBody>
              <a:bodyPr wrap="square">
                <a:spAutoFit/>
              </a:bodyPr>
              <a:lstStyle/>
              <a:p>
                <a:pPr algn="just"/>
                <a:r>
                  <a:rPr lang="ru-RU" sz="1400" dirty="0"/>
                  <a:t>или наоборот</a:t>
                </a:r>
                <a:r>
                  <a:rPr lang="en-US" sz="1400" dirty="0"/>
                  <a:t>:</a:t>
                </a:r>
                <a:endParaRPr lang="ru-RU" sz="1400" dirty="0"/>
              </a:p>
              <a:p>
                <a:pPr algn="just"/>
                <a:r>
                  <a:rPr lang="ru-RU" sz="1400" dirty="0"/>
                  <a:t>−1, если связь «входит» в вершину,</a:t>
                </a:r>
              </a:p>
              <a:p>
                <a:pPr algn="just"/>
                <a:r>
                  <a:rPr lang="ru-RU" sz="1400" dirty="0"/>
                  <a:t>1, в случае, если связь «выходит» из вершины,</a:t>
                </a:r>
              </a:p>
              <a:p>
                <a:pPr algn="just"/>
                <a:r>
                  <a:rPr lang="ru-RU" sz="1400" dirty="0"/>
                  <a:t>0, если связь является петлёй или не инцидентна</a:t>
                </a:r>
                <a:endParaRPr lang="en-US" sz="1400" dirty="0"/>
              </a:p>
              <a:p>
                <a:pPr algn="just"/>
                <a:endParaRPr lang="ru-RU" sz="800" dirty="0"/>
              </a:p>
              <a:p>
                <a:pPr algn="just"/>
                <a14:m>
                  <m:oMath xmlns:m="http://schemas.openxmlformats.org/officeDocument/2006/math">
                    <m:r>
                      <a:rPr lang="en-US" sz="1400" b="0" i="1" smtClean="0">
                        <a:latin typeface="Cambria Math" panose="02040503050406030204" pitchFamily="18" charset="0"/>
                      </a:rPr>
                      <m:t>±</m:t>
                    </m:r>
                  </m:oMath>
                </a14:m>
                <a:r>
                  <a:rPr lang="en-US" sz="1400" dirty="0"/>
                  <a:t>w – </a:t>
                </a:r>
                <a:r>
                  <a:rPr lang="ru-RU" sz="1400" dirty="0"/>
                  <a:t>вес, для взвешенных графов (вместо 1)</a:t>
                </a:r>
              </a:p>
              <a:p>
                <a:pPr algn="just"/>
                <a:endParaRPr lang="ru-RU" sz="1400" dirty="0"/>
              </a:p>
              <a:p>
                <a:pPr algn="just"/>
                <a:r>
                  <a:rPr lang="ru-RU" sz="1400" b="1" dirty="0"/>
                  <a:t>Размер занимаемой памяти</a:t>
                </a:r>
                <a:r>
                  <a:rPr lang="ru-RU" sz="1400" dirty="0"/>
                  <a:t>: O(</a:t>
                </a:r>
                <a:r>
                  <a:rPr lang="en-US" sz="1400" dirty="0"/>
                  <a:t>V*</a:t>
                </a:r>
                <a:r>
                  <a:rPr lang="ru-RU" sz="1400" dirty="0"/>
                  <a:t>E).</a:t>
                </a:r>
                <a:endParaRPr lang="en-US" sz="1400" dirty="0"/>
              </a:p>
            </p:txBody>
          </p:sp>
        </mc:Choice>
        <mc:Fallback>
          <p:sp>
            <p:nvSpPr>
              <p:cNvPr id="14" name="TextBox 13">
                <a:extLst>
                  <a:ext uri="{FF2B5EF4-FFF2-40B4-BE49-F238E27FC236}">
                    <a16:creationId xmlns:a14="http://schemas.microsoft.com/office/drawing/2010/main" xmlns="" xmlns:a16="http://schemas.microsoft.com/office/drawing/2014/main" id="{69967BAC-C184-9E23-A5DB-203EE933D5FB}"/>
                  </a:ext>
                </a:extLst>
              </p:cNvPr>
              <p:cNvSpPr txBox="1">
                <a:spLocks noRot="1" noChangeAspect="1" noMove="1" noResize="1" noEditPoints="1" noAdjustHandles="1" noChangeArrowheads="1" noChangeShapeType="1" noTextEdit="1"/>
              </p:cNvSpPr>
              <p:nvPr/>
            </p:nvSpPr>
            <p:spPr>
              <a:xfrm>
                <a:off x="4995890" y="3435846"/>
                <a:ext cx="4148110" cy="1723549"/>
              </a:xfrm>
              <a:prstGeom prst="rect">
                <a:avLst/>
              </a:prstGeom>
              <a:blipFill>
                <a:blip r:embed="rId4" cstate="print"/>
                <a:stretch>
                  <a:fillRect l="-441" t="-709" b="-2837"/>
                </a:stretch>
              </a:blipFill>
            </p:spPr>
            <p:txBody>
              <a:bodyPr/>
              <a:lstStyle/>
              <a:p>
                <a:r>
                  <a:rPr lang="ru-RU">
                    <a:noFill/>
                  </a:rPr>
                  <a:t> </a:t>
                </a:r>
              </a:p>
            </p:txBody>
          </p:sp>
        </mc:Fallback>
      </mc:AlternateContent>
    </p:spTree>
    <p:extLst>
      <p:ext uri="{BB962C8B-B14F-4D97-AF65-F5344CB8AC3E}">
        <p14:creationId xmlns="" xmlns:p14="http://schemas.microsoft.com/office/powerpoint/2010/main" val="341720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40ED062-83B9-35FA-D491-1CC65B823384}"/>
            </a:ext>
          </a:extLst>
        </p:cNvPr>
        <p:cNvGrpSpPr/>
        <p:nvPr/>
      </p:nvGrpSpPr>
      <p:grpSpPr>
        <a:xfrm>
          <a:off x="0" y="0"/>
          <a:ext cx="0" cy="0"/>
          <a:chOff x="0" y="0"/>
          <a:chExt cx="0" cy="0"/>
        </a:xfrm>
      </p:grpSpPr>
      <p:pic>
        <p:nvPicPr>
          <p:cNvPr id="1030" name="Picture 6" descr="Picture background">
            <a:extLst>
              <a:ext uri="{FF2B5EF4-FFF2-40B4-BE49-F238E27FC236}">
                <a16:creationId xmlns="" xmlns:a16="http://schemas.microsoft.com/office/drawing/2014/main" id="{5F304793-85ED-F953-8872-6902B196E1A6}"/>
              </a:ext>
            </a:extLst>
          </p:cNvPr>
          <p:cNvPicPr>
            <a:picLocks noChangeAspect="1" noChangeArrowheads="1"/>
          </p:cNvPicPr>
          <p:nvPr/>
        </p:nvPicPr>
        <p:blipFill>
          <a:blip r:embed="rId2" cstate="print"/>
          <a:srcRect r="47575"/>
          <a:stretch>
            <a:fillRect/>
          </a:stretch>
        </p:blipFill>
        <p:spPr bwMode="auto">
          <a:xfrm>
            <a:off x="4941180" y="2241508"/>
            <a:ext cx="3946114" cy="2680385"/>
          </a:xfrm>
          <a:prstGeom prst="rect">
            <a:avLst/>
          </a:prstGeom>
          <a:noFill/>
        </p:spPr>
      </p:pic>
      <p:sp>
        <p:nvSpPr>
          <p:cNvPr id="3" name="Заголовок 1">
            <a:extLst>
              <a:ext uri="{FF2B5EF4-FFF2-40B4-BE49-F238E27FC236}">
                <a16:creationId xmlns="" xmlns:a16="http://schemas.microsoft.com/office/drawing/2014/main" id="{B14344EA-206F-0F2F-C1A6-AD541E585EB2}"/>
              </a:ext>
            </a:extLst>
          </p:cNvPr>
          <p:cNvSpPr txBox="1">
            <a:spLocks/>
          </p:cNvSpPr>
          <p:nvPr/>
        </p:nvSpPr>
        <p:spPr>
          <a:xfrm>
            <a:off x="0" y="-92546"/>
            <a:ext cx="9144000" cy="857250"/>
          </a:xfrm>
          <a:prstGeom prst="rect">
            <a:avLst/>
          </a:prstGeom>
        </p:spPr>
        <p:txBody>
          <a:bodyPr vert="horz" lIns="91440" tIns="45720" rIns="91440" bIns="45720" rtlCol="0" anchor="ctr">
            <a:normAutofit/>
          </a:bodyPr>
          <a:lstStyle/>
          <a:p>
            <a:pPr lvl="0" algn="ctr">
              <a:spcBef>
                <a:spcPct val="0"/>
              </a:spcBef>
            </a:pPr>
            <a:r>
              <a:rPr lang="ru-RU" sz="3600" dirty="0">
                <a:latin typeface="+mj-lt"/>
                <a:ea typeface="+mj-ea"/>
                <a:cs typeface="+mj-cs"/>
              </a:rPr>
              <a:t>Матрица инцидентности и список рёбер</a:t>
            </a:r>
            <a:endParaRPr kumimoji="0" lang="ru-RU"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TextBox 10">
            <a:extLst>
              <a:ext uri="{FF2B5EF4-FFF2-40B4-BE49-F238E27FC236}">
                <a16:creationId xmlns="" xmlns:a16="http://schemas.microsoft.com/office/drawing/2014/main" id="{9730CAA1-A309-3C84-FD34-C89AEE98B4A6}"/>
              </a:ext>
            </a:extLst>
          </p:cNvPr>
          <p:cNvSpPr txBox="1"/>
          <p:nvPr/>
        </p:nvSpPr>
        <p:spPr>
          <a:xfrm>
            <a:off x="107504" y="2643758"/>
            <a:ext cx="4726172" cy="2031325"/>
          </a:xfrm>
          <a:prstGeom prst="rect">
            <a:avLst/>
          </a:prstGeom>
          <a:noFill/>
        </p:spPr>
        <p:txBody>
          <a:bodyPr wrap="square">
            <a:spAutoFit/>
          </a:bodyPr>
          <a:lstStyle/>
          <a:p>
            <a:r>
              <a:rPr lang="ru-RU" b="1" dirty="0"/>
              <a:t>Размер занимаемой памяти</a:t>
            </a:r>
            <a:r>
              <a:rPr lang="ru-RU" dirty="0"/>
              <a:t>: O(E).</a:t>
            </a:r>
            <a:endParaRPr lang="en-US" dirty="0"/>
          </a:p>
          <a:p>
            <a:endParaRPr lang="en-US" dirty="0"/>
          </a:p>
          <a:p>
            <a:endParaRPr lang="ru-RU" dirty="0"/>
          </a:p>
          <a:p>
            <a:r>
              <a:rPr lang="ru-RU" dirty="0"/>
              <a:t>Это наиболее компактный способ представления графов, поэтому часто применяется для внешнего хранения или обмена данными.</a:t>
            </a:r>
          </a:p>
        </p:txBody>
      </p:sp>
      <p:sp>
        <p:nvSpPr>
          <p:cNvPr id="13" name="TextBox 12">
            <a:extLst>
              <a:ext uri="{FF2B5EF4-FFF2-40B4-BE49-F238E27FC236}">
                <a16:creationId xmlns="" xmlns:a16="http://schemas.microsoft.com/office/drawing/2014/main" id="{83E607F6-7DEF-6E3E-025F-E654AAC6B44B}"/>
              </a:ext>
            </a:extLst>
          </p:cNvPr>
          <p:cNvSpPr txBox="1"/>
          <p:nvPr/>
        </p:nvSpPr>
        <p:spPr>
          <a:xfrm>
            <a:off x="107504" y="764180"/>
            <a:ext cx="8856984" cy="1477328"/>
          </a:xfrm>
          <a:prstGeom prst="rect">
            <a:avLst/>
          </a:prstGeom>
          <a:noFill/>
        </p:spPr>
        <p:txBody>
          <a:bodyPr wrap="square">
            <a:spAutoFit/>
          </a:bodyPr>
          <a:lstStyle/>
          <a:p>
            <a:pPr>
              <a:buNone/>
            </a:pPr>
            <a:r>
              <a:rPr lang="ru-RU" sz="1800" b="1" dirty="0">
                <a:solidFill>
                  <a:srgbClr val="000000"/>
                </a:solidFill>
                <a:effectLst/>
                <a:ea typeface="Times New Roman" panose="02020603050405020304" pitchFamily="18" charset="0"/>
              </a:rPr>
              <a:t>Список рёбер </a:t>
            </a:r>
            <a:r>
              <a:rPr lang="ru-RU" sz="1800" dirty="0">
                <a:solidFill>
                  <a:srgbClr val="000000"/>
                </a:solidFill>
                <a:effectLst/>
                <a:ea typeface="Times New Roman" panose="02020603050405020304" pitchFamily="18" charset="0"/>
              </a:rPr>
              <a:t>— это просто список (или массив) рёбер, где каждое ребро представлено парой вершин. Каждое ребро обычно представлено в виде пары </a:t>
            </a:r>
            <a:r>
              <a:rPr lang="ru-RU" sz="1800" b="1" dirty="0">
                <a:solidFill>
                  <a:srgbClr val="000000"/>
                </a:solidFill>
                <a:effectLst/>
                <a:ea typeface="Times New Roman" panose="02020603050405020304" pitchFamily="18" charset="0"/>
              </a:rPr>
              <a:t>(u, v)</a:t>
            </a:r>
            <a:r>
              <a:rPr lang="ru-RU" sz="1800" dirty="0">
                <a:solidFill>
                  <a:srgbClr val="000000"/>
                </a:solidFill>
                <a:effectLst/>
                <a:ea typeface="Times New Roman" panose="02020603050405020304" pitchFamily="18" charset="0"/>
              </a:rPr>
              <a:t> для неориентированного графа, где </a:t>
            </a:r>
            <a:r>
              <a:rPr lang="ru-RU" sz="1800" b="1" dirty="0">
                <a:solidFill>
                  <a:srgbClr val="000000"/>
                </a:solidFill>
                <a:effectLst/>
                <a:ea typeface="Times New Roman" panose="02020603050405020304" pitchFamily="18" charset="0"/>
              </a:rPr>
              <a:t>u</a:t>
            </a:r>
            <a:r>
              <a:rPr lang="ru-RU" sz="1800" dirty="0">
                <a:solidFill>
                  <a:srgbClr val="000000"/>
                </a:solidFill>
                <a:effectLst/>
                <a:ea typeface="Times New Roman" panose="02020603050405020304" pitchFamily="18" charset="0"/>
              </a:rPr>
              <a:t> и </a:t>
            </a:r>
            <a:r>
              <a:rPr lang="ru-RU" sz="1800" b="1" dirty="0">
                <a:solidFill>
                  <a:srgbClr val="000000"/>
                </a:solidFill>
                <a:effectLst/>
                <a:ea typeface="Times New Roman" panose="02020603050405020304" pitchFamily="18" charset="0"/>
              </a:rPr>
              <a:t>v</a:t>
            </a:r>
            <a:r>
              <a:rPr lang="ru-RU" sz="1800" dirty="0">
                <a:solidFill>
                  <a:srgbClr val="000000"/>
                </a:solidFill>
                <a:effectLst/>
                <a:ea typeface="Times New Roman" panose="02020603050405020304" pitchFamily="18" charset="0"/>
              </a:rPr>
              <a:t> — вершины, соединённые ребром.</a:t>
            </a:r>
            <a:endParaRPr lang="ru-RU" sz="3600" dirty="0">
              <a:effectLst/>
              <a:ea typeface="Times New Roman" panose="02020603050405020304" pitchFamily="18" charset="0"/>
            </a:endParaRPr>
          </a:p>
          <a:p>
            <a:pPr>
              <a:buNone/>
            </a:pPr>
            <a:r>
              <a:rPr lang="ru-RU" sz="1800" dirty="0">
                <a:solidFill>
                  <a:srgbClr val="000000"/>
                </a:solidFill>
                <a:effectLst/>
                <a:ea typeface="Times New Roman" panose="02020603050405020304" pitchFamily="18" charset="0"/>
              </a:rPr>
              <a:t>В ориентированном графе каждое ребро </a:t>
            </a:r>
            <a:r>
              <a:rPr lang="ru-RU" dirty="0">
                <a:solidFill>
                  <a:srgbClr val="000000"/>
                </a:solidFill>
                <a:ea typeface="Times New Roman" panose="02020603050405020304" pitchFamily="18" charset="0"/>
              </a:rPr>
              <a:t>представлено ориентированной парой </a:t>
            </a:r>
            <a:r>
              <a:rPr lang="ru-RU" b="1" dirty="0">
                <a:solidFill>
                  <a:srgbClr val="000000"/>
                </a:solidFill>
                <a:ea typeface="Times New Roman" panose="02020603050405020304" pitchFamily="18" charset="0"/>
              </a:rPr>
              <a:t>(u, v)</a:t>
            </a:r>
            <a:r>
              <a:rPr lang="ru-RU" dirty="0">
                <a:solidFill>
                  <a:srgbClr val="000000"/>
                </a:solidFill>
                <a:ea typeface="Times New Roman" panose="02020603050405020304" pitchFamily="18" charset="0"/>
              </a:rPr>
              <a:t>, где </a:t>
            </a:r>
            <a:r>
              <a:rPr lang="ru-RU" b="1" dirty="0">
                <a:solidFill>
                  <a:srgbClr val="000000"/>
                </a:solidFill>
                <a:ea typeface="Times New Roman" panose="02020603050405020304" pitchFamily="18" charset="0"/>
              </a:rPr>
              <a:t>u</a:t>
            </a:r>
            <a:r>
              <a:rPr lang="ru-RU" dirty="0">
                <a:solidFill>
                  <a:srgbClr val="000000"/>
                </a:solidFill>
                <a:ea typeface="Times New Roman" panose="02020603050405020304" pitchFamily="18" charset="0"/>
              </a:rPr>
              <a:t> — начальная вершина, а </a:t>
            </a:r>
            <a:r>
              <a:rPr lang="ru-RU" b="1" dirty="0">
                <a:solidFill>
                  <a:srgbClr val="000000"/>
                </a:solidFill>
                <a:ea typeface="Times New Roman" panose="02020603050405020304" pitchFamily="18" charset="0"/>
              </a:rPr>
              <a:t>v</a:t>
            </a:r>
            <a:r>
              <a:rPr lang="ru-RU" dirty="0">
                <a:solidFill>
                  <a:srgbClr val="000000"/>
                </a:solidFill>
                <a:ea typeface="Times New Roman" panose="02020603050405020304" pitchFamily="18" charset="0"/>
              </a:rPr>
              <a:t> — конечная вершина.</a:t>
            </a:r>
            <a:endParaRPr lang="ru-RU" sz="2400" dirty="0">
              <a:effectLst/>
              <a:ea typeface="Times New Roman" panose="02020603050405020304" pitchFamily="18" charset="0"/>
            </a:endParaRPr>
          </a:p>
        </p:txBody>
      </p:sp>
    </p:spTree>
    <p:extLst>
      <p:ext uri="{BB962C8B-B14F-4D97-AF65-F5344CB8AC3E}">
        <p14:creationId xmlns="" xmlns:p14="http://schemas.microsoft.com/office/powerpoint/2010/main" val="1036292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0" y="-92546"/>
            <a:ext cx="9144000" cy="720080"/>
          </a:xfrm>
          <a:prstGeom prst="rect">
            <a:avLst/>
          </a:prstGeom>
        </p:spPr>
        <p:txBody>
          <a:bodyPr vert="horz" lIns="91440" tIns="45720" rIns="91440" bIns="45720" rtlCol="0" anchor="ctr">
            <a:normAutofit fontScale="92500"/>
          </a:bodyPr>
          <a:lstStyle/>
          <a:p>
            <a:pPr lvl="0" algn="ctr">
              <a:spcBef>
                <a:spcPct val="0"/>
              </a:spcBef>
              <a:defRPr/>
            </a:pPr>
            <a:r>
              <a:rPr lang="ru-RU" sz="3000" dirty="0">
                <a:latin typeface="+mj-lt"/>
                <a:ea typeface="+mj-ea"/>
                <a:cs typeface="+mj-cs"/>
              </a:rPr>
              <a:t>Поиск в ширину или </a:t>
            </a:r>
            <a:r>
              <a:rPr lang="en-US" sz="3000" dirty="0">
                <a:latin typeface="+mj-lt"/>
                <a:ea typeface="+mj-ea"/>
                <a:cs typeface="+mj-cs"/>
              </a:rPr>
              <a:t>BFS</a:t>
            </a:r>
            <a:r>
              <a:rPr lang="ru-RU" sz="3000" dirty="0">
                <a:latin typeface="+mj-lt"/>
                <a:ea typeface="+mj-ea"/>
                <a:cs typeface="+mj-cs"/>
              </a:rPr>
              <a:t> (</a:t>
            </a:r>
            <a:r>
              <a:rPr lang="en-US" sz="3000" dirty="0">
                <a:latin typeface="+mj-lt"/>
                <a:ea typeface="+mj-ea"/>
                <a:cs typeface="+mj-cs"/>
              </a:rPr>
              <a:t>Breadth First Search</a:t>
            </a:r>
            <a:r>
              <a:rPr lang="ru-RU" sz="3000" dirty="0">
                <a:latin typeface="+mj-lt"/>
                <a:ea typeface="+mj-ea"/>
                <a:cs typeface="+mj-cs"/>
              </a:rPr>
              <a:t>) </a:t>
            </a:r>
            <a:r>
              <a:rPr kumimoji="0" lang="ru-RU" sz="3000" b="0" i="0" u="none" strike="noStrike" kern="1200" cap="none" spc="0" normalizeH="0" baseline="0" noProof="0" dirty="0">
                <a:ln>
                  <a:noFill/>
                </a:ln>
                <a:solidFill>
                  <a:schemeClr val="tx1"/>
                </a:solidFill>
                <a:effectLst/>
                <a:uLnTx/>
                <a:uFillTx/>
                <a:latin typeface="+mj-lt"/>
                <a:ea typeface="+mj-ea"/>
                <a:cs typeface="+mj-cs"/>
              </a:rPr>
              <a:t>для графа</a:t>
            </a:r>
          </a:p>
        </p:txBody>
      </p:sp>
      <p:sp>
        <p:nvSpPr>
          <p:cNvPr id="11" name="Прямоугольник 10"/>
          <p:cNvSpPr/>
          <p:nvPr/>
        </p:nvSpPr>
        <p:spPr>
          <a:xfrm>
            <a:off x="107504" y="483518"/>
            <a:ext cx="8964488" cy="1138773"/>
          </a:xfrm>
          <a:prstGeom prst="rect">
            <a:avLst/>
          </a:prstGeom>
        </p:spPr>
        <p:txBody>
          <a:bodyPr wrap="square">
            <a:spAutoFit/>
          </a:bodyPr>
          <a:lstStyle/>
          <a:p>
            <a:r>
              <a:rPr lang="ru-RU" sz="1700" b="1" dirty="0"/>
              <a:t>Поиск в ширину (BFS) </a:t>
            </a:r>
            <a:r>
              <a:rPr lang="ru-RU" sz="1700" dirty="0"/>
              <a:t>— это фундаментальный алгоритм обхода графа. Он начинается с узла, затем обходит все его соседние узлы. После посещения всех соседних узлов обходят и его соседние узлы.</a:t>
            </a:r>
            <a:r>
              <a:rPr lang="en-US" sz="1700" dirty="0"/>
              <a:t> </a:t>
            </a:r>
            <a:endParaRPr lang="ru-RU" sz="1700" dirty="0"/>
          </a:p>
          <a:p>
            <a:endParaRPr lang="ru-RU" sz="1700" dirty="0"/>
          </a:p>
        </p:txBody>
      </p:sp>
      <p:sp>
        <p:nvSpPr>
          <p:cNvPr id="12" name="Прямоугольник 11"/>
          <p:cNvSpPr/>
          <p:nvPr/>
        </p:nvSpPr>
        <p:spPr>
          <a:xfrm>
            <a:off x="107504" y="1428328"/>
            <a:ext cx="4392488" cy="3231654"/>
          </a:xfrm>
          <a:prstGeom prst="rect">
            <a:avLst/>
          </a:prstGeom>
        </p:spPr>
        <p:txBody>
          <a:bodyPr wrap="square">
            <a:spAutoFit/>
          </a:bodyPr>
          <a:lstStyle/>
          <a:p>
            <a:pPr algn="ctr"/>
            <a:r>
              <a:rPr lang="ru-RU" sz="1700" dirty="0"/>
              <a:t>Алгоритм начинается с заданного источника и исследует все достижимые вершины из заданного источника. Он аналогичен обходу дерева в ширину. Как и в случае дерева, начинаем с заданного источника (в дереве — с корня) и обходим вершины уровень за уровнем, используя структуру данных «очередь». Единственная загвоздка заключается в том, что, в отличие от деревьев, графы могут содержать циклы. Чтобы избежать повторной обработки узла, используется массив посещённых вершин.</a:t>
            </a:r>
          </a:p>
        </p:txBody>
      </p:sp>
      <p:sp>
        <p:nvSpPr>
          <p:cNvPr id="14" name="Прямоугольник 13"/>
          <p:cNvSpPr/>
          <p:nvPr/>
        </p:nvSpPr>
        <p:spPr>
          <a:xfrm>
            <a:off x="4572000" y="987574"/>
            <a:ext cx="4355976" cy="4139595"/>
          </a:xfrm>
          <a:prstGeom prst="rect">
            <a:avLst/>
          </a:prstGeom>
        </p:spPr>
        <p:txBody>
          <a:bodyPr wrap="square">
            <a:spAutoFit/>
          </a:bodyPr>
          <a:lstStyle/>
          <a:p>
            <a:pPr marL="177800" indent="-177800">
              <a:buFont typeface="+mj-lt"/>
              <a:buAutoNum type="arabicPeriod"/>
            </a:pPr>
            <a:r>
              <a:rPr lang="ru-RU" sz="1700" b="1" dirty="0"/>
              <a:t>Инициализация:</a:t>
            </a:r>
            <a:r>
              <a:rPr lang="ru-RU" sz="1700" dirty="0"/>
              <a:t> Поместить заданную исходную вершину в очередь и отметить её как посещённую.</a:t>
            </a:r>
            <a:endParaRPr lang="en-US" sz="1700" dirty="0"/>
          </a:p>
          <a:p>
            <a:pPr marL="177800" indent="-177800">
              <a:buFont typeface="+mj-lt"/>
              <a:buAutoNum type="arabicPeriod"/>
            </a:pPr>
            <a:r>
              <a:rPr lang="ru-RU" sz="1700" b="1" dirty="0"/>
              <a:t>Исследование:</a:t>
            </a:r>
            <a:r>
              <a:rPr lang="ru-RU" sz="1700" dirty="0"/>
              <a:t> Пока очередь не пуста:</a:t>
            </a:r>
            <a:endParaRPr lang="en-US" sz="1700" dirty="0"/>
          </a:p>
          <a:p>
            <a:pPr marL="444500" indent="-177800">
              <a:buFont typeface="Arial" pitchFamily="34" charset="0"/>
              <a:buChar char="•"/>
            </a:pPr>
            <a:r>
              <a:rPr lang="ru-RU" sz="1700" dirty="0"/>
              <a:t>Исключить узел из очереди и посетить его (например, вывести его значение).</a:t>
            </a:r>
            <a:endParaRPr lang="en-US" sz="1700" dirty="0"/>
          </a:p>
          <a:p>
            <a:pPr marL="355600" indent="-355600">
              <a:tabLst>
                <a:tab pos="444500" algn="l"/>
              </a:tabLst>
            </a:pPr>
            <a:r>
              <a:rPr lang="en-US" sz="1700" b="1" dirty="0"/>
              <a:t>2.5. </a:t>
            </a:r>
            <a:r>
              <a:rPr lang="ru-RU" sz="1700" b="1" dirty="0"/>
              <a:t>Для каждого </a:t>
            </a:r>
            <a:r>
              <a:rPr lang="ru-RU" sz="1700" b="1" dirty="0" err="1"/>
              <a:t>непосещённого</a:t>
            </a:r>
            <a:r>
              <a:rPr lang="ru-RU" sz="1700" b="1" dirty="0"/>
              <a:t> соседа</a:t>
            </a:r>
            <a:r>
              <a:rPr lang="en-US" sz="1700" b="1" dirty="0"/>
              <a:t> </a:t>
            </a:r>
            <a:r>
              <a:rPr lang="ru-RU" sz="1700" b="1" dirty="0"/>
              <a:t>исключённого из очереди узла:</a:t>
            </a:r>
          </a:p>
          <a:p>
            <a:pPr marL="444500" indent="-177800">
              <a:buFont typeface="Arial" pitchFamily="34" charset="0"/>
              <a:buChar char="•"/>
            </a:pPr>
            <a:r>
              <a:rPr lang="ru-RU" sz="1700" dirty="0"/>
              <a:t>Поместить соседа в очередь.</a:t>
            </a:r>
          </a:p>
          <a:p>
            <a:pPr marL="444500" indent="-177800">
              <a:buFont typeface="Arial" pitchFamily="34" charset="0"/>
              <a:buChar char="•"/>
            </a:pPr>
            <a:r>
              <a:rPr lang="ru-RU" sz="1700" dirty="0"/>
              <a:t>Отметить соседа как посещённого.</a:t>
            </a:r>
            <a:endParaRPr lang="en-US" sz="1700" dirty="0"/>
          </a:p>
          <a:p>
            <a:pPr marL="177800" indent="-177800"/>
            <a:r>
              <a:rPr lang="ru-RU" sz="1700" b="1" dirty="0"/>
              <a:t>3.Завершение</a:t>
            </a:r>
            <a:r>
              <a:rPr lang="ru-RU" sz="1700" dirty="0"/>
              <a:t>: Повторять шаг 2, пока очередь не опустеет.</a:t>
            </a:r>
            <a:endParaRPr lang="en-US" sz="1700" dirty="0"/>
          </a:p>
          <a:p>
            <a:pPr marL="177800" indent="-177800"/>
            <a:endParaRPr lang="en-US" sz="800" dirty="0"/>
          </a:p>
          <a:p>
            <a:pPr marL="177800" indent="-177800"/>
            <a:r>
              <a:rPr lang="ru-RU" sz="1700" b="1" dirty="0"/>
              <a:t>Временная сложность: O(V + E)</a:t>
            </a:r>
            <a:r>
              <a:rPr lang="ru-RU" sz="1700" dirty="0"/>
              <a:t>, где V и E </a:t>
            </a:r>
            <a:r>
              <a:rPr lang="en-US" sz="1700" dirty="0"/>
              <a:t>-</a:t>
            </a:r>
            <a:r>
              <a:rPr lang="ru-RU" sz="1700" dirty="0"/>
              <a:t> количество вершин и ребер в графе.</a:t>
            </a:r>
            <a:r>
              <a:rPr lang="en-US" sz="1700" dirty="0"/>
              <a:t> </a:t>
            </a:r>
          </a:p>
          <a:p>
            <a:pPr marL="177800" indent="-177800"/>
            <a:r>
              <a:rPr lang="ru-RU" sz="1700" b="1" dirty="0"/>
              <a:t>Пространственная сложность</a:t>
            </a:r>
            <a:r>
              <a:rPr lang="en-US" sz="1700" b="1" dirty="0"/>
              <a:t>:</a:t>
            </a:r>
            <a:r>
              <a:rPr lang="ru-RU" sz="1700" dirty="0"/>
              <a:t> </a:t>
            </a:r>
            <a:r>
              <a:rPr lang="ru-RU" sz="1700" b="1" dirty="0"/>
              <a:t>O(V)</a:t>
            </a:r>
            <a:r>
              <a:rPr lang="ru-RU" sz="1700" dirty="0"/>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2" cstate="print"/>
          <a:srcRect/>
          <a:stretch>
            <a:fillRect/>
          </a:stretch>
        </p:blipFill>
        <p:spPr bwMode="auto">
          <a:xfrm>
            <a:off x="4572000" y="3723878"/>
            <a:ext cx="4572000" cy="1440312"/>
          </a:xfrm>
          <a:prstGeom prst="rect">
            <a:avLst/>
          </a:prstGeom>
          <a:noFill/>
          <a:ln w="9525">
            <a:noFill/>
            <a:miter lim="800000"/>
            <a:headEnd/>
            <a:tailEnd/>
          </a:ln>
          <a:effectLst/>
        </p:spPr>
      </p:pic>
      <p:pic>
        <p:nvPicPr>
          <p:cNvPr id="18434" name="Picture 2"/>
          <p:cNvPicPr>
            <a:picLocks noChangeAspect="1" noChangeArrowheads="1"/>
          </p:cNvPicPr>
          <p:nvPr/>
        </p:nvPicPr>
        <p:blipFill>
          <a:blip r:embed="rId3" cstate="print"/>
          <a:srcRect/>
          <a:stretch>
            <a:fillRect/>
          </a:stretch>
        </p:blipFill>
        <p:spPr bwMode="auto">
          <a:xfrm>
            <a:off x="4572000" y="2427886"/>
            <a:ext cx="4572000" cy="1440312"/>
          </a:xfrm>
          <a:prstGeom prst="rect">
            <a:avLst/>
          </a:prstGeom>
          <a:noFill/>
          <a:ln w="9525">
            <a:noFill/>
            <a:miter lim="800000"/>
            <a:headEnd/>
            <a:tailEnd/>
          </a:ln>
          <a:effectLst/>
        </p:spPr>
      </p:pic>
      <p:pic>
        <p:nvPicPr>
          <p:cNvPr id="18435" name="Picture 3"/>
          <p:cNvPicPr>
            <a:picLocks noChangeAspect="1" noChangeArrowheads="1"/>
          </p:cNvPicPr>
          <p:nvPr/>
        </p:nvPicPr>
        <p:blipFill>
          <a:blip r:embed="rId4" cstate="print"/>
          <a:srcRect/>
          <a:stretch>
            <a:fillRect/>
          </a:stretch>
        </p:blipFill>
        <p:spPr bwMode="auto">
          <a:xfrm>
            <a:off x="4572000" y="1131590"/>
            <a:ext cx="4572000" cy="1440312"/>
          </a:xfrm>
          <a:prstGeom prst="rect">
            <a:avLst/>
          </a:prstGeom>
          <a:noFill/>
          <a:ln w="9525">
            <a:noFill/>
            <a:miter lim="800000"/>
            <a:headEnd/>
            <a:tailEnd/>
          </a:ln>
          <a:effectLst/>
        </p:spPr>
      </p:pic>
      <p:pic>
        <p:nvPicPr>
          <p:cNvPr id="18436" name="Picture 4"/>
          <p:cNvPicPr>
            <a:picLocks noChangeAspect="1" noChangeArrowheads="1"/>
          </p:cNvPicPr>
          <p:nvPr/>
        </p:nvPicPr>
        <p:blipFill>
          <a:blip r:embed="rId5" cstate="print"/>
          <a:srcRect/>
          <a:stretch>
            <a:fillRect/>
          </a:stretch>
        </p:blipFill>
        <p:spPr bwMode="auto">
          <a:xfrm>
            <a:off x="4572000" y="-164706"/>
            <a:ext cx="4572000" cy="1440312"/>
          </a:xfrm>
          <a:prstGeom prst="rect">
            <a:avLst/>
          </a:prstGeom>
          <a:noFill/>
          <a:ln w="9525">
            <a:noFill/>
            <a:miter lim="800000"/>
            <a:headEnd/>
            <a:tailEnd/>
          </a:ln>
          <a:effectLst/>
        </p:spPr>
      </p:pic>
      <p:pic>
        <p:nvPicPr>
          <p:cNvPr id="18437" name="Picture 5"/>
          <p:cNvPicPr>
            <a:picLocks noChangeAspect="1" noChangeArrowheads="1"/>
          </p:cNvPicPr>
          <p:nvPr/>
        </p:nvPicPr>
        <p:blipFill>
          <a:blip r:embed="rId6" cstate="print"/>
          <a:srcRect/>
          <a:stretch>
            <a:fillRect/>
          </a:stretch>
        </p:blipFill>
        <p:spPr bwMode="auto">
          <a:xfrm>
            <a:off x="0" y="3723878"/>
            <a:ext cx="4572000" cy="1440312"/>
          </a:xfrm>
          <a:prstGeom prst="rect">
            <a:avLst/>
          </a:prstGeom>
          <a:noFill/>
          <a:ln w="9525">
            <a:noFill/>
            <a:miter lim="800000"/>
            <a:headEnd/>
            <a:tailEnd/>
          </a:ln>
          <a:effectLst/>
        </p:spPr>
      </p:pic>
      <p:pic>
        <p:nvPicPr>
          <p:cNvPr id="18438" name="Picture 6"/>
          <p:cNvPicPr>
            <a:picLocks noChangeAspect="1" noChangeArrowheads="1"/>
          </p:cNvPicPr>
          <p:nvPr/>
        </p:nvPicPr>
        <p:blipFill>
          <a:blip r:embed="rId7" cstate="print"/>
          <a:srcRect/>
          <a:stretch>
            <a:fillRect/>
          </a:stretch>
        </p:blipFill>
        <p:spPr bwMode="auto">
          <a:xfrm>
            <a:off x="0" y="2427886"/>
            <a:ext cx="4572000" cy="1440312"/>
          </a:xfrm>
          <a:prstGeom prst="rect">
            <a:avLst/>
          </a:prstGeom>
          <a:noFill/>
          <a:ln w="9525">
            <a:noFill/>
            <a:miter lim="800000"/>
            <a:headEnd/>
            <a:tailEnd/>
          </a:ln>
          <a:effectLst/>
        </p:spPr>
      </p:pic>
      <p:pic>
        <p:nvPicPr>
          <p:cNvPr id="18439" name="Picture 7"/>
          <p:cNvPicPr>
            <a:picLocks noChangeAspect="1" noChangeArrowheads="1"/>
          </p:cNvPicPr>
          <p:nvPr/>
        </p:nvPicPr>
        <p:blipFill>
          <a:blip r:embed="rId8" cstate="print"/>
          <a:srcRect/>
          <a:stretch>
            <a:fillRect/>
          </a:stretch>
        </p:blipFill>
        <p:spPr bwMode="auto">
          <a:xfrm>
            <a:off x="0" y="1131742"/>
            <a:ext cx="4572000" cy="1440312"/>
          </a:xfrm>
          <a:prstGeom prst="rect">
            <a:avLst/>
          </a:prstGeom>
          <a:noFill/>
          <a:ln w="9525">
            <a:noFill/>
            <a:miter lim="800000"/>
            <a:headEnd/>
            <a:tailEnd/>
          </a:ln>
          <a:effectLst/>
        </p:spPr>
      </p:pic>
      <p:pic>
        <p:nvPicPr>
          <p:cNvPr id="18440" name="Picture 8"/>
          <p:cNvPicPr>
            <a:picLocks noChangeAspect="1" noChangeArrowheads="1"/>
          </p:cNvPicPr>
          <p:nvPr/>
        </p:nvPicPr>
        <p:blipFill>
          <a:blip r:embed="rId9" cstate="print"/>
          <a:srcRect/>
          <a:stretch>
            <a:fillRect/>
          </a:stretch>
        </p:blipFill>
        <p:spPr bwMode="auto">
          <a:xfrm>
            <a:off x="0" y="-164706"/>
            <a:ext cx="4572000" cy="1440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2" cstate="print"/>
          <a:srcRect/>
          <a:stretch>
            <a:fillRect/>
          </a:stretch>
        </p:blipFill>
        <p:spPr bwMode="auto">
          <a:xfrm>
            <a:off x="1" y="987766"/>
            <a:ext cx="3073699" cy="1728000"/>
          </a:xfrm>
          <a:prstGeom prst="rect">
            <a:avLst/>
          </a:prstGeom>
          <a:noFill/>
          <a:ln w="9525">
            <a:noFill/>
            <a:miter lim="800000"/>
            <a:headEnd/>
            <a:tailEnd/>
          </a:ln>
        </p:spPr>
      </p:pic>
      <p:sp>
        <p:nvSpPr>
          <p:cNvPr id="9" name="Прямоугольник 8"/>
          <p:cNvSpPr/>
          <p:nvPr/>
        </p:nvSpPr>
        <p:spPr>
          <a:xfrm>
            <a:off x="0" y="555526"/>
            <a:ext cx="4427984" cy="353943"/>
          </a:xfrm>
          <a:prstGeom prst="rect">
            <a:avLst/>
          </a:prstGeom>
        </p:spPr>
        <p:txBody>
          <a:bodyPr wrap="square">
            <a:spAutoFit/>
          </a:bodyPr>
          <a:lstStyle/>
          <a:p>
            <a:r>
              <a:rPr lang="ru-RU" sz="1700" b="1" i="1" dirty="0"/>
              <a:t>Вход: </a:t>
            </a:r>
            <a:r>
              <a:rPr lang="ru-RU" sz="1700" i="1" dirty="0" err="1"/>
              <a:t>adj</a:t>
            </a:r>
            <a:r>
              <a:rPr lang="ru-RU" sz="1700" i="1" dirty="0"/>
              <a:t>[][] = [[1,2], [0,2,3], [0,1,4], [1,4], [2,3]]</a:t>
            </a:r>
            <a:endParaRPr lang="ru-RU" sz="1700" dirty="0"/>
          </a:p>
        </p:txBody>
      </p:sp>
      <p:sp>
        <p:nvSpPr>
          <p:cNvPr id="12" name="Заголовок 1"/>
          <p:cNvSpPr txBox="1">
            <a:spLocks/>
          </p:cNvSpPr>
          <p:nvPr/>
        </p:nvSpPr>
        <p:spPr>
          <a:xfrm>
            <a:off x="0" y="-92546"/>
            <a:ext cx="9144000" cy="720080"/>
          </a:xfrm>
          <a:prstGeom prst="rect">
            <a:avLst/>
          </a:prstGeom>
        </p:spPr>
        <p:txBody>
          <a:bodyPr vert="horz" lIns="91440" tIns="45720" rIns="91440" bIns="45720" rtlCol="0" anchor="ctr">
            <a:normAutofit fontScale="92500"/>
          </a:bodyPr>
          <a:lstStyle/>
          <a:p>
            <a:pPr lvl="0" algn="ctr">
              <a:spcBef>
                <a:spcPct val="0"/>
              </a:spcBef>
              <a:defRPr/>
            </a:pPr>
            <a:r>
              <a:rPr lang="ru-RU" sz="3000" dirty="0">
                <a:latin typeface="+mj-lt"/>
                <a:ea typeface="+mj-ea"/>
                <a:cs typeface="+mj-cs"/>
              </a:rPr>
              <a:t>Поиск в ширину или </a:t>
            </a:r>
            <a:r>
              <a:rPr lang="en-US" sz="3000" dirty="0">
                <a:latin typeface="+mj-lt"/>
                <a:ea typeface="+mj-ea"/>
                <a:cs typeface="+mj-cs"/>
              </a:rPr>
              <a:t>BFS</a:t>
            </a:r>
            <a:r>
              <a:rPr lang="ru-RU" sz="3000" dirty="0">
                <a:latin typeface="+mj-lt"/>
                <a:ea typeface="+mj-ea"/>
                <a:cs typeface="+mj-cs"/>
              </a:rPr>
              <a:t> (</a:t>
            </a:r>
            <a:r>
              <a:rPr lang="en-US" sz="3000" dirty="0">
                <a:latin typeface="+mj-lt"/>
                <a:ea typeface="+mj-ea"/>
                <a:cs typeface="+mj-cs"/>
              </a:rPr>
              <a:t>Breadth First Search</a:t>
            </a:r>
            <a:r>
              <a:rPr lang="ru-RU" sz="3000" dirty="0">
                <a:latin typeface="+mj-lt"/>
                <a:ea typeface="+mj-ea"/>
                <a:cs typeface="+mj-cs"/>
              </a:rPr>
              <a:t>) </a:t>
            </a:r>
            <a:r>
              <a:rPr kumimoji="0" lang="ru-RU" sz="3000" b="0" i="0" u="none" strike="noStrike" kern="1200" cap="none" spc="0" normalizeH="0" baseline="0" noProof="0" dirty="0">
                <a:ln>
                  <a:noFill/>
                </a:ln>
                <a:solidFill>
                  <a:schemeClr val="tx1"/>
                </a:solidFill>
                <a:effectLst/>
                <a:uLnTx/>
                <a:uFillTx/>
                <a:latin typeface="+mj-lt"/>
                <a:ea typeface="+mj-ea"/>
                <a:cs typeface="+mj-cs"/>
              </a:rPr>
              <a:t>для графа</a:t>
            </a:r>
          </a:p>
        </p:txBody>
      </p:sp>
      <p:pic>
        <p:nvPicPr>
          <p:cNvPr id="17409" name="Picture 1"/>
          <p:cNvPicPr>
            <a:picLocks noChangeAspect="1" noChangeArrowheads="1"/>
          </p:cNvPicPr>
          <p:nvPr/>
        </p:nvPicPr>
        <p:blipFill>
          <a:blip r:embed="rId3" cstate="print"/>
          <a:srcRect r="46541"/>
          <a:stretch>
            <a:fillRect/>
          </a:stretch>
        </p:blipFill>
        <p:spPr bwMode="auto">
          <a:xfrm>
            <a:off x="3059832" y="987766"/>
            <a:ext cx="1656184" cy="1728000"/>
          </a:xfrm>
          <a:prstGeom prst="rect">
            <a:avLst/>
          </a:prstGeom>
          <a:noFill/>
          <a:ln w="9525">
            <a:noFill/>
            <a:miter lim="800000"/>
            <a:headEnd/>
            <a:tailEnd/>
          </a:ln>
          <a:effectLst/>
        </p:spPr>
      </p:pic>
      <p:pic>
        <p:nvPicPr>
          <p:cNvPr id="17411" name="Picture 3"/>
          <p:cNvPicPr>
            <a:picLocks noChangeAspect="1" noChangeArrowheads="1"/>
          </p:cNvPicPr>
          <p:nvPr/>
        </p:nvPicPr>
        <p:blipFill>
          <a:blip r:embed="rId4" cstate="print"/>
          <a:srcRect/>
          <a:stretch>
            <a:fillRect/>
          </a:stretch>
        </p:blipFill>
        <p:spPr bwMode="auto">
          <a:xfrm>
            <a:off x="0" y="3312844"/>
            <a:ext cx="2915816" cy="1830656"/>
          </a:xfrm>
          <a:prstGeom prst="rect">
            <a:avLst/>
          </a:prstGeom>
          <a:noFill/>
          <a:ln w="9525">
            <a:noFill/>
            <a:miter lim="800000"/>
            <a:headEnd/>
            <a:tailEnd/>
          </a:ln>
        </p:spPr>
      </p:pic>
      <p:sp>
        <p:nvSpPr>
          <p:cNvPr id="14" name="Прямоугольник 13"/>
          <p:cNvSpPr/>
          <p:nvPr/>
        </p:nvSpPr>
        <p:spPr>
          <a:xfrm>
            <a:off x="0" y="2859782"/>
            <a:ext cx="4552336" cy="369332"/>
          </a:xfrm>
          <a:prstGeom prst="rect">
            <a:avLst/>
          </a:prstGeom>
        </p:spPr>
        <p:txBody>
          <a:bodyPr wrap="none">
            <a:spAutoFit/>
          </a:bodyPr>
          <a:lstStyle/>
          <a:p>
            <a:r>
              <a:rPr lang="ru-RU" b="1" i="1" dirty="0"/>
              <a:t>Вход: </a:t>
            </a:r>
            <a:r>
              <a:rPr lang="en-US" i="1" dirty="0" err="1"/>
              <a:t>adj</a:t>
            </a:r>
            <a:r>
              <a:rPr lang="en-US" i="1" dirty="0"/>
              <a:t>[][] = [[1, 2], [0, 2], [0, 1, 3, 4], [2], [2]]</a:t>
            </a:r>
            <a:endParaRPr lang="ru-RU" dirty="0"/>
          </a:p>
        </p:txBody>
      </p:sp>
      <p:pic>
        <p:nvPicPr>
          <p:cNvPr id="17413" name="Picture 5"/>
          <p:cNvPicPr>
            <a:picLocks noChangeAspect="1" noChangeArrowheads="1"/>
          </p:cNvPicPr>
          <p:nvPr/>
        </p:nvPicPr>
        <p:blipFill>
          <a:blip r:embed="rId5" cstate="print"/>
          <a:srcRect/>
          <a:stretch>
            <a:fillRect/>
          </a:stretch>
        </p:blipFill>
        <p:spPr bwMode="auto">
          <a:xfrm>
            <a:off x="4716016" y="500227"/>
            <a:ext cx="4427984" cy="3367667"/>
          </a:xfrm>
          <a:prstGeom prst="rect">
            <a:avLst/>
          </a:prstGeom>
          <a:noFill/>
          <a:ln w="9525">
            <a:noFill/>
            <a:miter lim="800000"/>
            <a:headEnd/>
            <a:tailEnd/>
          </a:ln>
          <a:effectLst/>
        </p:spPr>
      </p:pic>
      <p:pic>
        <p:nvPicPr>
          <p:cNvPr id="17414" name="Picture 6"/>
          <p:cNvPicPr>
            <a:picLocks noChangeAspect="1" noChangeArrowheads="1"/>
          </p:cNvPicPr>
          <p:nvPr/>
        </p:nvPicPr>
        <p:blipFill>
          <a:blip r:embed="rId6" cstate="print"/>
          <a:srcRect/>
          <a:stretch>
            <a:fillRect/>
          </a:stretch>
        </p:blipFill>
        <p:spPr bwMode="auto">
          <a:xfrm>
            <a:off x="4716016" y="3867894"/>
            <a:ext cx="4427984" cy="1283334"/>
          </a:xfrm>
          <a:prstGeom prst="rect">
            <a:avLst/>
          </a:prstGeom>
          <a:noFill/>
          <a:ln w="9525">
            <a:noFill/>
            <a:miter lim="800000"/>
            <a:headEnd/>
            <a:tailEnd/>
          </a:ln>
          <a:effectLst/>
        </p:spPr>
      </p:pic>
      <p:pic>
        <p:nvPicPr>
          <p:cNvPr id="17410" name="Picture 2"/>
          <p:cNvPicPr>
            <a:picLocks noChangeAspect="1" noChangeArrowheads="1"/>
          </p:cNvPicPr>
          <p:nvPr/>
        </p:nvPicPr>
        <p:blipFill>
          <a:blip r:embed="rId7" cstate="print"/>
          <a:srcRect r="43001"/>
          <a:stretch>
            <a:fillRect/>
          </a:stretch>
        </p:blipFill>
        <p:spPr bwMode="auto">
          <a:xfrm>
            <a:off x="2915816" y="3313698"/>
            <a:ext cx="1800200" cy="18298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9" name="Picture 13"/>
          <p:cNvPicPr>
            <a:picLocks noChangeAspect="1" noChangeArrowheads="1"/>
          </p:cNvPicPr>
          <p:nvPr/>
        </p:nvPicPr>
        <p:blipFill>
          <a:blip r:embed="rId2" cstate="print"/>
          <a:srcRect/>
          <a:stretch>
            <a:fillRect/>
          </a:stretch>
        </p:blipFill>
        <p:spPr bwMode="auto">
          <a:xfrm>
            <a:off x="6084000" y="3929829"/>
            <a:ext cx="3060000" cy="1213671"/>
          </a:xfrm>
          <a:prstGeom prst="rect">
            <a:avLst/>
          </a:prstGeom>
          <a:noFill/>
          <a:ln w="9525">
            <a:noFill/>
            <a:miter lim="800000"/>
            <a:headEnd/>
            <a:tailEnd/>
          </a:ln>
          <a:effectLst/>
        </p:spPr>
      </p:pic>
      <p:pic>
        <p:nvPicPr>
          <p:cNvPr id="14350" name="Picture 14"/>
          <p:cNvPicPr>
            <a:picLocks noChangeAspect="1" noChangeArrowheads="1"/>
          </p:cNvPicPr>
          <p:nvPr/>
        </p:nvPicPr>
        <p:blipFill>
          <a:blip r:embed="rId3" cstate="print"/>
          <a:srcRect/>
          <a:stretch>
            <a:fillRect/>
          </a:stretch>
        </p:blipFill>
        <p:spPr bwMode="auto">
          <a:xfrm>
            <a:off x="6084000" y="2715766"/>
            <a:ext cx="3060000" cy="1213671"/>
          </a:xfrm>
          <a:prstGeom prst="rect">
            <a:avLst/>
          </a:prstGeom>
          <a:noFill/>
          <a:ln w="9525">
            <a:noFill/>
            <a:miter lim="800000"/>
            <a:headEnd/>
            <a:tailEnd/>
          </a:ln>
          <a:effectLst/>
        </p:spPr>
      </p:pic>
      <p:pic>
        <p:nvPicPr>
          <p:cNvPr id="14351" name="Picture 15"/>
          <p:cNvPicPr>
            <a:picLocks noChangeAspect="1" noChangeArrowheads="1"/>
          </p:cNvPicPr>
          <p:nvPr/>
        </p:nvPicPr>
        <p:blipFill>
          <a:blip r:embed="rId4" cstate="print"/>
          <a:srcRect/>
          <a:stretch>
            <a:fillRect/>
          </a:stretch>
        </p:blipFill>
        <p:spPr bwMode="auto">
          <a:xfrm>
            <a:off x="6084000" y="1502095"/>
            <a:ext cx="3060000" cy="1213671"/>
          </a:xfrm>
          <a:prstGeom prst="rect">
            <a:avLst/>
          </a:prstGeom>
          <a:noFill/>
          <a:ln w="9525">
            <a:noFill/>
            <a:miter lim="800000"/>
            <a:headEnd/>
            <a:tailEnd/>
          </a:ln>
          <a:effectLst/>
        </p:spPr>
      </p:pic>
      <p:pic>
        <p:nvPicPr>
          <p:cNvPr id="14357" name="Picture 21"/>
          <p:cNvPicPr>
            <a:picLocks noChangeAspect="1" noChangeArrowheads="1"/>
          </p:cNvPicPr>
          <p:nvPr/>
        </p:nvPicPr>
        <p:blipFill>
          <a:blip r:embed="rId5" cstate="print"/>
          <a:srcRect/>
          <a:stretch>
            <a:fillRect/>
          </a:stretch>
        </p:blipFill>
        <p:spPr bwMode="auto">
          <a:xfrm>
            <a:off x="3024168" y="3929829"/>
            <a:ext cx="3060000" cy="1213671"/>
          </a:xfrm>
          <a:prstGeom prst="rect">
            <a:avLst/>
          </a:prstGeom>
          <a:noFill/>
          <a:ln w="9525">
            <a:noFill/>
            <a:miter lim="800000"/>
            <a:headEnd/>
            <a:tailEnd/>
          </a:ln>
          <a:effectLst/>
        </p:spPr>
      </p:pic>
      <p:pic>
        <p:nvPicPr>
          <p:cNvPr id="14358" name="Picture 22"/>
          <p:cNvPicPr>
            <a:picLocks noChangeAspect="1" noChangeArrowheads="1"/>
          </p:cNvPicPr>
          <p:nvPr/>
        </p:nvPicPr>
        <p:blipFill>
          <a:blip r:embed="rId6" cstate="print"/>
          <a:srcRect/>
          <a:stretch>
            <a:fillRect/>
          </a:stretch>
        </p:blipFill>
        <p:spPr bwMode="auto">
          <a:xfrm>
            <a:off x="3024168" y="2715766"/>
            <a:ext cx="3060000" cy="1213671"/>
          </a:xfrm>
          <a:prstGeom prst="rect">
            <a:avLst/>
          </a:prstGeom>
          <a:noFill/>
          <a:ln w="9525">
            <a:noFill/>
            <a:miter lim="800000"/>
            <a:headEnd/>
            <a:tailEnd/>
          </a:ln>
          <a:effectLst/>
        </p:spPr>
      </p:pic>
      <p:pic>
        <p:nvPicPr>
          <p:cNvPr id="14359" name="Picture 23"/>
          <p:cNvPicPr>
            <a:picLocks noChangeAspect="1" noChangeArrowheads="1"/>
          </p:cNvPicPr>
          <p:nvPr/>
        </p:nvPicPr>
        <p:blipFill>
          <a:blip r:embed="rId7" cstate="print"/>
          <a:srcRect/>
          <a:stretch>
            <a:fillRect/>
          </a:stretch>
        </p:blipFill>
        <p:spPr bwMode="auto">
          <a:xfrm>
            <a:off x="3024168" y="1502095"/>
            <a:ext cx="3060000" cy="1213671"/>
          </a:xfrm>
          <a:prstGeom prst="rect">
            <a:avLst/>
          </a:prstGeom>
          <a:noFill/>
          <a:ln w="9525">
            <a:noFill/>
            <a:miter lim="800000"/>
            <a:headEnd/>
            <a:tailEnd/>
          </a:ln>
          <a:effectLst/>
        </p:spPr>
      </p:pic>
      <p:pic>
        <p:nvPicPr>
          <p:cNvPr id="14360" name="Picture 24"/>
          <p:cNvPicPr>
            <a:picLocks noChangeAspect="1" noChangeArrowheads="1"/>
          </p:cNvPicPr>
          <p:nvPr/>
        </p:nvPicPr>
        <p:blipFill>
          <a:blip r:embed="rId8" cstate="print"/>
          <a:srcRect/>
          <a:stretch>
            <a:fillRect/>
          </a:stretch>
        </p:blipFill>
        <p:spPr bwMode="auto">
          <a:xfrm>
            <a:off x="0" y="3929829"/>
            <a:ext cx="3060000" cy="1213671"/>
          </a:xfrm>
          <a:prstGeom prst="rect">
            <a:avLst/>
          </a:prstGeom>
          <a:noFill/>
          <a:ln w="9525">
            <a:noFill/>
            <a:miter lim="800000"/>
            <a:headEnd/>
            <a:tailEnd/>
          </a:ln>
          <a:effectLst/>
        </p:spPr>
      </p:pic>
      <p:pic>
        <p:nvPicPr>
          <p:cNvPr id="14361" name="Picture 25"/>
          <p:cNvPicPr>
            <a:picLocks noChangeAspect="1" noChangeArrowheads="1"/>
          </p:cNvPicPr>
          <p:nvPr/>
        </p:nvPicPr>
        <p:blipFill>
          <a:blip r:embed="rId9" cstate="print"/>
          <a:srcRect/>
          <a:stretch>
            <a:fillRect/>
          </a:stretch>
        </p:blipFill>
        <p:spPr bwMode="auto">
          <a:xfrm>
            <a:off x="0" y="2715766"/>
            <a:ext cx="3060000" cy="1213671"/>
          </a:xfrm>
          <a:prstGeom prst="rect">
            <a:avLst/>
          </a:prstGeom>
          <a:noFill/>
          <a:ln w="9525">
            <a:noFill/>
            <a:miter lim="800000"/>
            <a:headEnd/>
            <a:tailEnd/>
          </a:ln>
          <a:effectLst/>
        </p:spPr>
      </p:pic>
      <p:pic>
        <p:nvPicPr>
          <p:cNvPr id="14362" name="Picture 26"/>
          <p:cNvPicPr>
            <a:picLocks noChangeAspect="1" noChangeArrowheads="1"/>
          </p:cNvPicPr>
          <p:nvPr/>
        </p:nvPicPr>
        <p:blipFill>
          <a:blip r:embed="rId10" cstate="print"/>
          <a:srcRect/>
          <a:stretch>
            <a:fillRect/>
          </a:stretch>
        </p:blipFill>
        <p:spPr bwMode="auto">
          <a:xfrm>
            <a:off x="0" y="1502095"/>
            <a:ext cx="3060000" cy="1213671"/>
          </a:xfrm>
          <a:prstGeom prst="rect">
            <a:avLst/>
          </a:prstGeom>
          <a:noFill/>
          <a:ln w="9525">
            <a:noFill/>
            <a:miter lim="800000"/>
            <a:headEnd/>
            <a:tailEnd/>
          </a:ln>
          <a:effectLst/>
        </p:spPr>
      </p:pic>
      <p:sp>
        <p:nvSpPr>
          <p:cNvPr id="33" name="Заголовок 1"/>
          <p:cNvSpPr txBox="1">
            <a:spLocks/>
          </p:cNvSpPr>
          <p:nvPr/>
        </p:nvSpPr>
        <p:spPr>
          <a:xfrm>
            <a:off x="0" y="-92546"/>
            <a:ext cx="9144000" cy="720080"/>
          </a:xfrm>
          <a:prstGeom prst="rect">
            <a:avLst/>
          </a:prstGeom>
        </p:spPr>
        <p:txBody>
          <a:bodyPr vert="horz" lIns="91440" tIns="45720" rIns="91440" bIns="45720" rtlCol="0" anchor="ctr">
            <a:normAutofit fontScale="92500"/>
          </a:bodyPr>
          <a:lstStyle/>
          <a:p>
            <a:pPr lvl="0" algn="ctr">
              <a:spcBef>
                <a:spcPct val="0"/>
              </a:spcBef>
              <a:defRPr/>
            </a:pPr>
            <a:r>
              <a:rPr kumimoji="0" lang="ru-RU" sz="3000" b="0" i="0" u="none" strike="noStrike" kern="1200" cap="none" spc="0" normalizeH="0" baseline="0" noProof="0" dirty="0">
                <a:ln>
                  <a:noFill/>
                </a:ln>
                <a:solidFill>
                  <a:schemeClr val="tx1"/>
                </a:solidFill>
                <a:effectLst/>
                <a:uLnTx/>
                <a:uFillTx/>
                <a:latin typeface="+mj-lt"/>
                <a:ea typeface="+mj-ea"/>
                <a:cs typeface="+mj-cs"/>
              </a:rPr>
              <a:t>Поиск в глубину или DFS (</a:t>
            </a:r>
            <a:r>
              <a:rPr lang="en-US" sz="3200" dirty="0"/>
              <a:t>Depth First Search</a:t>
            </a:r>
            <a:r>
              <a:rPr kumimoji="0" lang="ru-RU" sz="3000" b="0" i="0" u="none" strike="noStrike" kern="1200" cap="none" spc="0" normalizeH="0" baseline="0" noProof="0" dirty="0">
                <a:ln>
                  <a:noFill/>
                </a:ln>
                <a:solidFill>
                  <a:schemeClr val="tx1"/>
                </a:solidFill>
                <a:effectLst/>
                <a:uLnTx/>
                <a:uFillTx/>
                <a:latin typeface="+mj-lt"/>
                <a:ea typeface="+mj-ea"/>
                <a:cs typeface="+mj-cs"/>
              </a:rPr>
              <a:t>) для графа</a:t>
            </a:r>
          </a:p>
        </p:txBody>
      </p:sp>
      <p:sp>
        <p:nvSpPr>
          <p:cNvPr id="35" name="Прямоугольник 34"/>
          <p:cNvSpPr/>
          <p:nvPr/>
        </p:nvSpPr>
        <p:spPr>
          <a:xfrm>
            <a:off x="0" y="588625"/>
            <a:ext cx="9144000" cy="854080"/>
          </a:xfrm>
          <a:prstGeom prst="rect">
            <a:avLst/>
          </a:prstGeom>
        </p:spPr>
        <p:txBody>
          <a:bodyPr wrap="square">
            <a:spAutoFit/>
          </a:bodyPr>
          <a:lstStyle/>
          <a:p>
            <a:r>
              <a:rPr lang="ru-RU" sz="1650" dirty="0"/>
              <a:t>Алгоритм начинается с заданного источника и исследует все достижимые вершины из него. Он похож на прямой обход (</a:t>
            </a:r>
            <a:r>
              <a:rPr lang="en-US" sz="1650" dirty="0"/>
              <a:t>NLR) </a:t>
            </a:r>
            <a:r>
              <a:rPr lang="ru-RU" sz="1650" dirty="0"/>
              <a:t>дерева, где мы посещаем корень, а затем рекурсивно обрабатываем его дочерние вершины. </a:t>
            </a:r>
            <a:r>
              <a:rPr lang="ru-RU" sz="1650" b="1" dirty="0"/>
              <a:t>Временная сложность: </a:t>
            </a:r>
            <a:r>
              <a:rPr lang="ru-RU" sz="1650" dirty="0"/>
              <a:t>O(V + E).</a:t>
            </a:r>
            <a:r>
              <a:rPr lang="en-US" sz="1650" dirty="0"/>
              <a:t> </a:t>
            </a:r>
            <a:r>
              <a:rPr lang="ru-RU" sz="1650" b="1" dirty="0"/>
              <a:t>Пространственная сложность</a:t>
            </a:r>
            <a:r>
              <a:rPr lang="en-US" sz="1650" b="1" dirty="0"/>
              <a:t>:</a:t>
            </a:r>
            <a:r>
              <a:rPr lang="ru-RU" sz="1650" dirty="0"/>
              <a:t> O(V + 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051720" y="1275606"/>
            <a:ext cx="1496047" cy="1152128"/>
          </a:xfrm>
          <a:prstGeom prst="rect">
            <a:avLst/>
          </a:prstGeom>
          <a:noFill/>
          <a:ln w="9525">
            <a:noFill/>
            <a:miter lim="800000"/>
            <a:headEnd/>
            <a:tailEnd/>
          </a:ln>
          <a:effectLst/>
        </p:spPr>
      </p:pic>
      <p:sp>
        <p:nvSpPr>
          <p:cNvPr id="39942"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chemeClr val="tx1"/>
              </a:solidFill>
              <a:effectLst/>
              <a:latin typeface="Arial" pitchFamily="34" charset="0"/>
              <a:cs typeface="Arial" pitchFamily="34" charset="0"/>
            </a:endParaRPr>
          </a:p>
        </p:txBody>
      </p:sp>
      <p:sp>
        <p:nvSpPr>
          <p:cNvPr id="9" name="Заголовок 1"/>
          <p:cNvSpPr txBox="1">
            <a:spLocks/>
          </p:cNvSpPr>
          <p:nvPr/>
        </p:nvSpPr>
        <p:spPr>
          <a:xfrm>
            <a:off x="0" y="-92546"/>
            <a:ext cx="9144000" cy="720080"/>
          </a:xfrm>
          <a:prstGeom prst="rect">
            <a:avLst/>
          </a:prstGeom>
        </p:spPr>
        <p:txBody>
          <a:bodyPr vert="horz" lIns="91440" tIns="45720" rIns="91440" bIns="45720" rtlCol="0" anchor="ctr">
            <a:normAutofit fontScale="92500"/>
          </a:bodyPr>
          <a:lstStyle/>
          <a:p>
            <a:pPr lvl="0" algn="ctr">
              <a:spcBef>
                <a:spcPct val="0"/>
              </a:spcBef>
              <a:defRPr/>
            </a:pPr>
            <a:r>
              <a:rPr kumimoji="0" lang="ru-RU" sz="3000" b="0" i="0" u="none" strike="noStrike" kern="1200" cap="none" spc="0" normalizeH="0" baseline="0" noProof="0" dirty="0">
                <a:ln>
                  <a:noFill/>
                </a:ln>
                <a:solidFill>
                  <a:schemeClr val="tx1"/>
                </a:solidFill>
                <a:effectLst/>
                <a:uLnTx/>
                <a:uFillTx/>
                <a:latin typeface="+mj-lt"/>
                <a:ea typeface="+mj-ea"/>
                <a:cs typeface="+mj-cs"/>
              </a:rPr>
              <a:t>Поиск в глубину или DFS (</a:t>
            </a:r>
            <a:r>
              <a:rPr lang="en-US" sz="3200" dirty="0"/>
              <a:t>Depth First Search</a:t>
            </a:r>
            <a:r>
              <a:rPr kumimoji="0" lang="ru-RU" sz="3000" b="0" i="0" u="none" strike="noStrike" kern="1200" cap="none" spc="0" normalizeH="0" baseline="0" noProof="0" dirty="0">
                <a:ln>
                  <a:noFill/>
                </a:ln>
                <a:solidFill>
                  <a:schemeClr val="tx1"/>
                </a:solidFill>
                <a:effectLst/>
                <a:uLnTx/>
                <a:uFillTx/>
                <a:latin typeface="+mj-lt"/>
                <a:ea typeface="+mj-ea"/>
                <a:cs typeface="+mj-cs"/>
              </a:rPr>
              <a:t>) для графа</a:t>
            </a:r>
          </a:p>
        </p:txBody>
      </p:sp>
      <p:pic>
        <p:nvPicPr>
          <p:cNvPr id="12298" name="Picture 10"/>
          <p:cNvPicPr>
            <a:picLocks noChangeAspect="1" noChangeArrowheads="1"/>
          </p:cNvPicPr>
          <p:nvPr/>
        </p:nvPicPr>
        <p:blipFill>
          <a:blip r:embed="rId3" cstate="print"/>
          <a:srcRect/>
          <a:stretch>
            <a:fillRect/>
          </a:stretch>
        </p:blipFill>
        <p:spPr bwMode="auto">
          <a:xfrm>
            <a:off x="1" y="1269561"/>
            <a:ext cx="2051720" cy="1158173"/>
          </a:xfrm>
          <a:prstGeom prst="rect">
            <a:avLst/>
          </a:prstGeom>
          <a:noFill/>
          <a:ln w="9525">
            <a:noFill/>
            <a:miter lim="800000"/>
            <a:headEnd/>
            <a:tailEnd/>
          </a:ln>
        </p:spPr>
      </p:pic>
      <p:sp>
        <p:nvSpPr>
          <p:cNvPr id="18" name="Прямоугольник 17"/>
          <p:cNvSpPr/>
          <p:nvPr/>
        </p:nvSpPr>
        <p:spPr>
          <a:xfrm>
            <a:off x="0" y="705639"/>
            <a:ext cx="4572000" cy="353943"/>
          </a:xfrm>
          <a:prstGeom prst="rect">
            <a:avLst/>
          </a:prstGeom>
        </p:spPr>
        <p:txBody>
          <a:bodyPr>
            <a:spAutoFit/>
          </a:bodyPr>
          <a:lstStyle/>
          <a:p>
            <a:r>
              <a:rPr lang="ru-RU" sz="1700" b="1" i="1" dirty="0"/>
              <a:t>Вход: </a:t>
            </a:r>
            <a:r>
              <a:rPr lang="ru-RU" sz="1700" i="1" dirty="0"/>
              <a:t>[[1, 2], [0, 2], [0, 1, 3, 4], [2], [2]]</a:t>
            </a:r>
            <a:endParaRPr lang="ru-RU" sz="1700" dirty="0"/>
          </a:p>
        </p:txBody>
      </p:sp>
      <p:sp>
        <p:nvSpPr>
          <p:cNvPr id="19" name="Прямоугольник 18"/>
          <p:cNvSpPr/>
          <p:nvPr/>
        </p:nvSpPr>
        <p:spPr>
          <a:xfrm>
            <a:off x="0" y="3075806"/>
            <a:ext cx="3125664" cy="353943"/>
          </a:xfrm>
          <a:prstGeom prst="rect">
            <a:avLst/>
          </a:prstGeom>
        </p:spPr>
        <p:txBody>
          <a:bodyPr wrap="none">
            <a:spAutoFit/>
          </a:bodyPr>
          <a:lstStyle/>
          <a:p>
            <a:r>
              <a:rPr lang="ru-RU" sz="1700" b="1" i="1" dirty="0"/>
              <a:t>Вход: </a:t>
            </a:r>
            <a:r>
              <a:rPr lang="ru-RU" sz="1700" i="1" dirty="0"/>
              <a:t>[[2,3,1], [0], [0,4], [0], [2]]</a:t>
            </a:r>
            <a:endParaRPr lang="ru-RU" sz="1700" dirty="0"/>
          </a:p>
        </p:txBody>
      </p:sp>
      <p:pic>
        <p:nvPicPr>
          <p:cNvPr id="1027" name="Picture 3"/>
          <p:cNvPicPr>
            <a:picLocks noChangeAspect="1" noChangeArrowheads="1"/>
          </p:cNvPicPr>
          <p:nvPr/>
        </p:nvPicPr>
        <p:blipFill>
          <a:blip r:embed="rId4" cstate="print"/>
          <a:srcRect/>
          <a:stretch>
            <a:fillRect/>
          </a:stretch>
        </p:blipFill>
        <p:spPr bwMode="auto">
          <a:xfrm>
            <a:off x="1907704" y="3621798"/>
            <a:ext cx="1656184" cy="1326216"/>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3491880" y="699542"/>
            <a:ext cx="5652120" cy="4381294"/>
          </a:xfrm>
          <a:prstGeom prst="rect">
            <a:avLst/>
          </a:prstGeom>
          <a:noFill/>
          <a:ln w="9525">
            <a:noFill/>
            <a:miter lim="800000"/>
            <a:headEnd/>
            <a:tailEnd/>
          </a:ln>
          <a:effectLst/>
        </p:spPr>
      </p:pic>
      <p:pic>
        <p:nvPicPr>
          <p:cNvPr id="12299" name="Picture 11"/>
          <p:cNvPicPr>
            <a:picLocks noChangeAspect="1" noChangeArrowheads="1"/>
          </p:cNvPicPr>
          <p:nvPr/>
        </p:nvPicPr>
        <p:blipFill>
          <a:blip r:embed="rId6" cstate="print"/>
          <a:srcRect/>
          <a:stretch>
            <a:fillRect/>
          </a:stretch>
        </p:blipFill>
        <p:spPr bwMode="auto">
          <a:xfrm>
            <a:off x="0" y="3607500"/>
            <a:ext cx="1907704" cy="1319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chemeClr val="tx1"/>
              </a:solidFill>
              <a:effectLst/>
              <a:latin typeface="Arial" pitchFamily="34" charset="0"/>
              <a:cs typeface="Arial" pitchFamily="34" charset="0"/>
            </a:endParaRPr>
          </a:p>
        </p:txBody>
      </p:sp>
      <p:pic>
        <p:nvPicPr>
          <p:cNvPr id="12291" name="Picture 3"/>
          <p:cNvPicPr>
            <a:picLocks noChangeAspect="1" noChangeArrowheads="1"/>
          </p:cNvPicPr>
          <p:nvPr/>
        </p:nvPicPr>
        <p:blipFill>
          <a:blip r:embed="rId2" cstate="print"/>
          <a:srcRect/>
          <a:stretch>
            <a:fillRect/>
          </a:stretch>
        </p:blipFill>
        <p:spPr bwMode="auto">
          <a:xfrm>
            <a:off x="3491880" y="3363838"/>
            <a:ext cx="5038725" cy="1485900"/>
          </a:xfrm>
          <a:prstGeom prst="rect">
            <a:avLst/>
          </a:prstGeom>
          <a:noFill/>
          <a:ln w="9525">
            <a:noFill/>
            <a:miter lim="800000"/>
            <a:headEnd/>
            <a:tailEnd/>
          </a:ln>
          <a:effectLst/>
        </p:spPr>
      </p:pic>
      <p:sp>
        <p:nvSpPr>
          <p:cNvPr id="9" name="Заголовок 1"/>
          <p:cNvSpPr txBox="1">
            <a:spLocks/>
          </p:cNvSpPr>
          <p:nvPr/>
        </p:nvSpPr>
        <p:spPr>
          <a:xfrm>
            <a:off x="0" y="-92546"/>
            <a:ext cx="9144000" cy="720080"/>
          </a:xfrm>
          <a:prstGeom prst="rect">
            <a:avLst/>
          </a:prstGeom>
        </p:spPr>
        <p:txBody>
          <a:bodyPr vert="horz" lIns="91440" tIns="45720" rIns="91440" bIns="45720" rtlCol="0" anchor="ctr">
            <a:normAutofit fontScale="92500"/>
          </a:bodyPr>
          <a:lstStyle/>
          <a:p>
            <a:pPr lvl="0" algn="ctr">
              <a:spcBef>
                <a:spcPct val="0"/>
              </a:spcBef>
              <a:defRPr/>
            </a:pPr>
            <a:r>
              <a:rPr kumimoji="0" lang="ru-RU" sz="3000" b="0" i="0" u="none" strike="noStrike" kern="1200" cap="none" spc="0" normalizeH="0" baseline="0" noProof="0" dirty="0">
                <a:ln>
                  <a:noFill/>
                </a:ln>
                <a:solidFill>
                  <a:schemeClr val="tx1"/>
                </a:solidFill>
                <a:effectLst/>
                <a:uLnTx/>
                <a:uFillTx/>
                <a:latin typeface="+mj-lt"/>
                <a:ea typeface="+mj-ea"/>
                <a:cs typeface="+mj-cs"/>
              </a:rPr>
              <a:t>Поиск в глубину или DFS (</a:t>
            </a:r>
            <a:r>
              <a:rPr lang="en-US" sz="3200" dirty="0"/>
              <a:t>Depth First Search</a:t>
            </a:r>
            <a:r>
              <a:rPr kumimoji="0" lang="ru-RU" sz="3000" b="0" i="0" u="none" strike="noStrike" kern="1200" cap="none" spc="0" normalizeH="0" baseline="0" noProof="0" dirty="0">
                <a:ln>
                  <a:noFill/>
                </a:ln>
                <a:solidFill>
                  <a:schemeClr val="tx1"/>
                </a:solidFill>
                <a:effectLst/>
                <a:uLnTx/>
                <a:uFillTx/>
                <a:latin typeface="+mj-lt"/>
                <a:ea typeface="+mj-ea"/>
                <a:cs typeface="+mj-cs"/>
              </a:rPr>
              <a:t>) для графа</a:t>
            </a:r>
          </a:p>
        </p:txBody>
      </p:sp>
      <p:pic>
        <p:nvPicPr>
          <p:cNvPr id="12294" name="Picture 6"/>
          <p:cNvPicPr>
            <a:picLocks noChangeAspect="1" noChangeArrowheads="1"/>
          </p:cNvPicPr>
          <p:nvPr/>
        </p:nvPicPr>
        <p:blipFill>
          <a:blip r:embed="rId3" cstate="print"/>
          <a:srcRect/>
          <a:stretch>
            <a:fillRect/>
          </a:stretch>
        </p:blipFill>
        <p:spPr bwMode="auto">
          <a:xfrm>
            <a:off x="2082564" y="3723878"/>
            <a:ext cx="1349909" cy="1419622"/>
          </a:xfrm>
          <a:prstGeom prst="rect">
            <a:avLst/>
          </a:prstGeom>
          <a:noFill/>
          <a:ln w="9525">
            <a:noFill/>
            <a:miter lim="800000"/>
            <a:headEnd/>
            <a:tailEnd/>
          </a:ln>
          <a:effectLst/>
        </p:spPr>
      </p:pic>
      <p:pic>
        <p:nvPicPr>
          <p:cNvPr id="12295" name="Picture 7"/>
          <p:cNvPicPr>
            <a:picLocks noChangeAspect="1" noChangeArrowheads="1"/>
          </p:cNvPicPr>
          <p:nvPr/>
        </p:nvPicPr>
        <p:blipFill>
          <a:blip r:embed="rId4" cstate="print"/>
          <a:srcRect r="9535"/>
          <a:stretch>
            <a:fillRect/>
          </a:stretch>
        </p:blipFill>
        <p:spPr bwMode="auto">
          <a:xfrm>
            <a:off x="2309300" y="1275606"/>
            <a:ext cx="1110572" cy="1296144"/>
          </a:xfrm>
          <a:prstGeom prst="rect">
            <a:avLst/>
          </a:prstGeom>
          <a:noFill/>
          <a:ln w="9525">
            <a:noFill/>
            <a:miter lim="800000"/>
            <a:headEnd/>
            <a:tailEnd/>
          </a:ln>
          <a:effectLst/>
        </p:spPr>
      </p:pic>
      <p:pic>
        <p:nvPicPr>
          <p:cNvPr id="12290" name="Picture 2"/>
          <p:cNvPicPr>
            <a:picLocks noChangeAspect="1" noChangeArrowheads="1"/>
          </p:cNvPicPr>
          <p:nvPr/>
        </p:nvPicPr>
        <p:blipFill>
          <a:blip r:embed="rId5" cstate="print"/>
          <a:srcRect/>
          <a:stretch>
            <a:fillRect/>
          </a:stretch>
        </p:blipFill>
        <p:spPr bwMode="auto">
          <a:xfrm>
            <a:off x="3491880" y="555526"/>
            <a:ext cx="5652120" cy="2812102"/>
          </a:xfrm>
          <a:prstGeom prst="rect">
            <a:avLst/>
          </a:prstGeom>
          <a:noFill/>
          <a:ln w="9525">
            <a:noFill/>
            <a:miter lim="800000"/>
            <a:headEnd/>
            <a:tailEnd/>
          </a:ln>
          <a:effectLst/>
        </p:spPr>
      </p:pic>
      <p:pic>
        <p:nvPicPr>
          <p:cNvPr id="12298" name="Picture 10"/>
          <p:cNvPicPr>
            <a:picLocks noChangeAspect="1" noChangeArrowheads="1"/>
          </p:cNvPicPr>
          <p:nvPr/>
        </p:nvPicPr>
        <p:blipFill>
          <a:blip r:embed="rId6" cstate="print"/>
          <a:srcRect/>
          <a:stretch>
            <a:fillRect/>
          </a:stretch>
        </p:blipFill>
        <p:spPr bwMode="auto">
          <a:xfrm>
            <a:off x="-1" y="1275606"/>
            <a:ext cx="2296135" cy="1296143"/>
          </a:xfrm>
          <a:prstGeom prst="rect">
            <a:avLst/>
          </a:prstGeom>
          <a:noFill/>
          <a:ln w="9525">
            <a:noFill/>
            <a:miter lim="800000"/>
            <a:headEnd/>
            <a:tailEnd/>
          </a:ln>
        </p:spPr>
      </p:pic>
      <p:pic>
        <p:nvPicPr>
          <p:cNvPr id="12299" name="Picture 11"/>
          <p:cNvPicPr>
            <a:picLocks noChangeAspect="1" noChangeArrowheads="1"/>
          </p:cNvPicPr>
          <p:nvPr/>
        </p:nvPicPr>
        <p:blipFill>
          <a:blip r:embed="rId7" cstate="print"/>
          <a:srcRect/>
          <a:stretch>
            <a:fillRect/>
          </a:stretch>
        </p:blipFill>
        <p:spPr bwMode="auto">
          <a:xfrm>
            <a:off x="0" y="3723878"/>
            <a:ext cx="2051720" cy="1419622"/>
          </a:xfrm>
          <a:prstGeom prst="rect">
            <a:avLst/>
          </a:prstGeom>
          <a:noFill/>
          <a:ln w="9525">
            <a:noFill/>
            <a:miter lim="800000"/>
            <a:headEnd/>
            <a:tailEnd/>
          </a:ln>
        </p:spPr>
      </p:pic>
      <p:sp>
        <p:nvSpPr>
          <p:cNvPr id="18" name="Прямоугольник 17"/>
          <p:cNvSpPr/>
          <p:nvPr/>
        </p:nvSpPr>
        <p:spPr>
          <a:xfrm>
            <a:off x="0" y="705639"/>
            <a:ext cx="4572000" cy="353943"/>
          </a:xfrm>
          <a:prstGeom prst="rect">
            <a:avLst/>
          </a:prstGeom>
        </p:spPr>
        <p:txBody>
          <a:bodyPr>
            <a:spAutoFit/>
          </a:bodyPr>
          <a:lstStyle/>
          <a:p>
            <a:r>
              <a:rPr lang="ru-RU" sz="1700" b="1" i="1" dirty="0"/>
              <a:t>Вход: </a:t>
            </a:r>
            <a:r>
              <a:rPr lang="ru-RU" sz="1700" i="1" dirty="0"/>
              <a:t>[[1, 2], [0, 2], [0, 1, 3, 4], [2], [2]]</a:t>
            </a:r>
            <a:endParaRPr lang="ru-RU" sz="1700" dirty="0"/>
          </a:p>
        </p:txBody>
      </p:sp>
      <p:sp>
        <p:nvSpPr>
          <p:cNvPr id="19" name="Прямоугольник 18"/>
          <p:cNvSpPr/>
          <p:nvPr/>
        </p:nvSpPr>
        <p:spPr>
          <a:xfrm>
            <a:off x="0" y="3291830"/>
            <a:ext cx="3125664" cy="353943"/>
          </a:xfrm>
          <a:prstGeom prst="rect">
            <a:avLst/>
          </a:prstGeom>
        </p:spPr>
        <p:txBody>
          <a:bodyPr wrap="none">
            <a:spAutoFit/>
          </a:bodyPr>
          <a:lstStyle/>
          <a:p>
            <a:r>
              <a:rPr lang="ru-RU" sz="1700" b="1" i="1" dirty="0"/>
              <a:t>Вход: </a:t>
            </a:r>
            <a:r>
              <a:rPr lang="ru-RU" sz="1700" i="1" dirty="0"/>
              <a:t>[[2,3,1], [0], [0,4], [0], [2]]</a:t>
            </a:r>
            <a:endParaRPr lang="ru-RU" sz="17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2546"/>
            <a:ext cx="8229600" cy="857250"/>
          </a:xfrm>
        </p:spPr>
        <p:txBody>
          <a:bodyPr>
            <a:normAutofit/>
          </a:bodyPr>
          <a:lstStyle/>
          <a:p>
            <a:r>
              <a:rPr lang="ru-RU" sz="3600" dirty="0"/>
              <a:t>Структуры данных: графы</a:t>
            </a:r>
          </a:p>
        </p:txBody>
      </p:sp>
      <p:sp>
        <p:nvSpPr>
          <p:cNvPr id="3" name="Содержимое 2"/>
          <p:cNvSpPr>
            <a:spLocks noGrp="1"/>
          </p:cNvSpPr>
          <p:nvPr>
            <p:ph idx="1"/>
          </p:nvPr>
        </p:nvSpPr>
        <p:spPr>
          <a:xfrm>
            <a:off x="4572000" y="2859782"/>
            <a:ext cx="4499992" cy="2283718"/>
          </a:xfrm>
        </p:spPr>
        <p:txBody>
          <a:bodyPr>
            <a:normAutofit/>
          </a:bodyPr>
          <a:lstStyle/>
          <a:p>
            <a:pPr>
              <a:buNone/>
            </a:pPr>
            <a:endParaRPr lang="ru-RU" dirty="0"/>
          </a:p>
          <a:p>
            <a:pPr indent="20638">
              <a:buNone/>
            </a:pPr>
            <a:r>
              <a:rPr lang="ru-RU" sz="1700" dirty="0"/>
              <a:t>Более формально граф состоит из множества вершин (V) и множества ребер (E). Граф обозначается  через G(V, E). Эта сеть связей - именно то, что представляет собой графическая структура данных.</a:t>
            </a:r>
          </a:p>
        </p:txBody>
      </p:sp>
      <p:pic>
        <p:nvPicPr>
          <p:cNvPr id="1026" name="Picture 2"/>
          <p:cNvPicPr>
            <a:picLocks noChangeAspect="1" noChangeArrowheads="1"/>
          </p:cNvPicPr>
          <p:nvPr/>
        </p:nvPicPr>
        <p:blipFill>
          <a:blip r:embed="rId2" cstate="print"/>
          <a:srcRect/>
          <a:stretch>
            <a:fillRect/>
          </a:stretch>
        </p:blipFill>
        <p:spPr bwMode="auto">
          <a:xfrm>
            <a:off x="4853052" y="771550"/>
            <a:ext cx="4079885" cy="2232248"/>
          </a:xfrm>
          <a:prstGeom prst="rect">
            <a:avLst/>
          </a:prstGeom>
          <a:noFill/>
          <a:ln w="9525">
            <a:noFill/>
            <a:miter lim="800000"/>
            <a:headEnd/>
            <a:tailEnd/>
          </a:ln>
          <a:effectLst/>
        </p:spPr>
      </p:pic>
      <p:sp>
        <p:nvSpPr>
          <p:cNvPr id="5" name="Прямоугольник 4"/>
          <p:cNvSpPr/>
          <p:nvPr/>
        </p:nvSpPr>
        <p:spPr>
          <a:xfrm>
            <a:off x="107504" y="741928"/>
            <a:ext cx="4680520" cy="4278094"/>
          </a:xfrm>
          <a:prstGeom prst="rect">
            <a:avLst/>
          </a:prstGeom>
        </p:spPr>
        <p:txBody>
          <a:bodyPr wrap="square">
            <a:spAutoFit/>
          </a:bodyPr>
          <a:lstStyle/>
          <a:p>
            <a:r>
              <a:rPr lang="ru-RU" sz="1700" b="1" dirty="0"/>
              <a:t>Граф</a:t>
            </a:r>
            <a:r>
              <a:rPr lang="ru-RU" sz="1700" dirty="0"/>
              <a:t> - это нелинейная структура данных, состоящая из вершин и ребер. </a:t>
            </a:r>
          </a:p>
          <a:p>
            <a:endParaRPr lang="ru-RU" sz="1700" dirty="0"/>
          </a:p>
          <a:p>
            <a:r>
              <a:rPr lang="ru-RU" sz="1700" b="1" dirty="0"/>
              <a:t>Компоненты структуры данных графа</a:t>
            </a:r>
            <a:r>
              <a:rPr lang="en-US" sz="1700" b="1" dirty="0"/>
              <a:t>:</a:t>
            </a:r>
          </a:p>
          <a:p>
            <a:endParaRPr lang="ru-RU" sz="1700" b="1" dirty="0"/>
          </a:p>
          <a:p>
            <a:r>
              <a:rPr lang="ru-RU" sz="1700" b="1" dirty="0"/>
              <a:t>Узлы/Вершины (</a:t>
            </a:r>
            <a:r>
              <a:rPr lang="en-US" sz="1700" b="1" dirty="0"/>
              <a:t>Nodes/Vertices</a:t>
            </a:r>
            <a:r>
              <a:rPr lang="ru-RU" sz="1700" b="1" dirty="0"/>
              <a:t>):</a:t>
            </a:r>
            <a:r>
              <a:rPr lang="ru-RU" sz="1700" dirty="0"/>
              <a:t> являются основными элементами графа. Каждый узел / вершина может быть помечен или не помечен.</a:t>
            </a:r>
            <a:endParaRPr lang="en-US" sz="1700" dirty="0"/>
          </a:p>
          <a:p>
            <a:endParaRPr lang="ru-RU" sz="1700" dirty="0"/>
          </a:p>
          <a:p>
            <a:r>
              <a:rPr lang="ru-RU" sz="1700" b="1" dirty="0"/>
              <a:t>Ребра/Дуги (</a:t>
            </a:r>
            <a:r>
              <a:rPr lang="en-US" sz="1700" b="1" dirty="0"/>
              <a:t>Edges</a:t>
            </a:r>
            <a:r>
              <a:rPr lang="ru-RU" sz="1700" b="1" dirty="0"/>
              <a:t>): </a:t>
            </a:r>
            <a:r>
              <a:rPr lang="ru-RU" sz="1700" dirty="0"/>
              <a:t>Ребра рисуются или используются для соединения двух узлов графа. Это может быть упорядоченная пара вершин в ориентированном графе. Ребра могут соединять любые две вершины любым возможным способом. Правил соединения нет. Каждое ребро может быть помечено /не помечено.</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Таблица 4"/>
          <p:cNvGraphicFramePr>
            <a:graphicFrameLocks noGrp="1"/>
          </p:cNvGraphicFramePr>
          <p:nvPr/>
        </p:nvGraphicFramePr>
        <p:xfrm>
          <a:off x="0" y="-51805"/>
          <a:ext cx="9144000" cy="5215843"/>
        </p:xfrm>
        <a:graphic>
          <a:graphicData uri="http://schemas.openxmlformats.org/drawingml/2006/table">
            <a:tbl>
              <a:tblPr>
                <a:tableStyleId>{35758FB7-9AC5-4552-8A53-C91805E547FA}</a:tableStyleId>
              </a:tblPr>
              <a:tblGrid>
                <a:gridCol w="2483768">
                  <a:extLst>
                    <a:ext uri="{9D8B030D-6E8A-4147-A177-3AD203B41FA5}">
                      <a16:colId xmlns="" xmlns:a16="http://schemas.microsoft.com/office/drawing/2014/main" val="20000"/>
                    </a:ext>
                  </a:extLst>
                </a:gridCol>
                <a:gridCol w="3528392">
                  <a:extLst>
                    <a:ext uri="{9D8B030D-6E8A-4147-A177-3AD203B41FA5}">
                      <a16:colId xmlns="" xmlns:a16="http://schemas.microsoft.com/office/drawing/2014/main" val="20001"/>
                    </a:ext>
                  </a:extLst>
                </a:gridCol>
                <a:gridCol w="3131840">
                  <a:extLst>
                    <a:ext uri="{9D8B030D-6E8A-4147-A177-3AD203B41FA5}">
                      <a16:colId xmlns="" xmlns:a16="http://schemas.microsoft.com/office/drawing/2014/main" val="20002"/>
                    </a:ext>
                  </a:extLst>
                </a:gridCol>
              </a:tblGrid>
              <a:tr h="483519">
                <a:tc>
                  <a:txBody>
                    <a:bodyPr/>
                    <a:lstStyle/>
                    <a:p>
                      <a:pPr algn="ctr" fontAlgn="b"/>
                      <a:r>
                        <a:rPr lang="en-US" sz="1100" b="1" i="0" u="none" strike="noStrike" dirty="0">
                          <a:solidFill>
                            <a:srgbClr val="000000"/>
                          </a:solidFill>
                          <a:latin typeface="Calibri"/>
                        </a:rPr>
                        <a:t>--------------------------------------------------</a:t>
                      </a:r>
                      <a:endParaRPr lang="ru-RU" sz="1100" b="1" i="0" u="none" strike="noStrike" dirty="0">
                        <a:solidFill>
                          <a:srgbClr val="000000"/>
                        </a:solidFill>
                        <a:latin typeface="Calibri"/>
                      </a:endParaRPr>
                    </a:p>
                  </a:txBody>
                  <a:tcPr marL="2644" marR="2644" marT="2644" marB="0" anchor="ctr"/>
                </a:tc>
                <a:tc>
                  <a:txBody>
                    <a:bodyPr/>
                    <a:lstStyle/>
                    <a:p>
                      <a:pPr algn="ctr" fontAlgn="b"/>
                      <a:r>
                        <a:rPr lang="en-US" sz="2000" b="1" i="0" u="sng" strike="noStrike" dirty="0">
                          <a:solidFill>
                            <a:srgbClr val="000000"/>
                          </a:solidFill>
                          <a:latin typeface="Calibri"/>
                        </a:rPr>
                        <a:t>BFS</a:t>
                      </a:r>
                      <a:endParaRPr lang="ru-RU" sz="2000" b="1" i="0" u="sng" strike="noStrike" dirty="0">
                        <a:solidFill>
                          <a:srgbClr val="000000"/>
                        </a:solidFill>
                        <a:latin typeface="Calibri"/>
                      </a:endParaRPr>
                    </a:p>
                  </a:txBody>
                  <a:tcPr marL="2644" marR="2644" marT="2644" marB="0" anchor="ctr"/>
                </a:tc>
                <a:tc>
                  <a:txBody>
                    <a:bodyPr/>
                    <a:lstStyle/>
                    <a:p>
                      <a:pPr algn="ctr" fontAlgn="b"/>
                      <a:r>
                        <a:rPr lang="en-US" sz="2000" b="1" i="0" u="sng" strike="noStrike" dirty="0">
                          <a:solidFill>
                            <a:srgbClr val="000000"/>
                          </a:solidFill>
                          <a:latin typeface="Calibri"/>
                        </a:rPr>
                        <a:t>DFS</a:t>
                      </a:r>
                      <a:endParaRPr lang="ru-RU" sz="2000" b="1" i="0" u="sng" strike="noStrike" dirty="0">
                        <a:solidFill>
                          <a:srgbClr val="000000"/>
                        </a:solidFill>
                        <a:latin typeface="Calibri"/>
                      </a:endParaRPr>
                    </a:p>
                  </a:txBody>
                  <a:tcPr marL="2644" marR="2644" marT="2644" marB="0" anchor="ctr"/>
                </a:tc>
                <a:extLst>
                  <a:ext uri="{0D108BD9-81ED-4DB2-BD59-A6C34878D82A}">
                    <a16:rowId xmlns="" xmlns:a16="http://schemas.microsoft.com/office/drawing/2014/main" val="10000"/>
                  </a:ext>
                </a:extLst>
              </a:tr>
              <a:tr h="555860">
                <a:tc>
                  <a:txBody>
                    <a:bodyPr/>
                    <a:lstStyle/>
                    <a:p>
                      <a:pPr algn="ctr" fontAlgn="b"/>
                      <a:r>
                        <a:rPr lang="ru-RU" sz="1600" b="1" u="none" strike="noStrike" dirty="0"/>
                        <a:t>Структура данных </a:t>
                      </a:r>
                      <a:endParaRPr lang="ru-RU" sz="1600" b="1" i="0" u="none" strike="noStrike" dirty="0">
                        <a:solidFill>
                          <a:srgbClr val="000000"/>
                        </a:solidFill>
                        <a:latin typeface="Calibri"/>
                      </a:endParaRPr>
                    </a:p>
                  </a:txBody>
                  <a:tcPr marL="2644" marR="2644" marT="2644" marB="0" anchor="ctr"/>
                </a:tc>
                <a:tc>
                  <a:txBody>
                    <a:bodyPr/>
                    <a:lstStyle/>
                    <a:p>
                      <a:pPr marL="85725" indent="0" algn="l" fontAlgn="b"/>
                      <a:r>
                        <a:rPr lang="ru-RU" sz="1500" b="0" u="none" strike="noStrike" dirty="0"/>
                        <a:t>Использует «</a:t>
                      </a:r>
                      <a:r>
                        <a:rPr lang="ru-RU" sz="1500" b="1" u="none" strike="noStrike" dirty="0"/>
                        <a:t>очередь</a:t>
                      </a:r>
                      <a:r>
                        <a:rPr lang="ru-RU" sz="1500" b="0" u="none" strike="noStrike" dirty="0"/>
                        <a:t>» для поиска кратчайшего пути. </a:t>
                      </a:r>
                      <a:endParaRPr lang="ru-RU" sz="1500" b="0" i="0" u="none" strike="noStrike" dirty="0">
                        <a:solidFill>
                          <a:srgbClr val="000000"/>
                        </a:solidFill>
                        <a:latin typeface="Calibri"/>
                      </a:endParaRPr>
                    </a:p>
                  </a:txBody>
                  <a:tcPr marL="2644" marR="2644" marT="2644" marB="0"/>
                </a:tc>
                <a:tc>
                  <a:txBody>
                    <a:bodyPr/>
                    <a:lstStyle/>
                    <a:p>
                      <a:pPr marL="85725" indent="0" algn="l" fontAlgn="b"/>
                      <a:r>
                        <a:rPr lang="ru-RU" sz="1500" b="0" u="none" strike="noStrike" dirty="0"/>
                        <a:t>Использует «</a:t>
                      </a:r>
                      <a:r>
                        <a:rPr lang="ru-RU" sz="1500" b="1" u="none" strike="noStrike" dirty="0"/>
                        <a:t>стек</a:t>
                      </a:r>
                      <a:r>
                        <a:rPr lang="ru-RU" sz="1500" b="0" u="none" strike="noStrike" dirty="0"/>
                        <a:t>». </a:t>
                      </a:r>
                      <a:endParaRPr lang="ru-RU" sz="1500" b="0" i="0" u="none" strike="noStrike" dirty="0">
                        <a:solidFill>
                          <a:srgbClr val="000000"/>
                        </a:solidFill>
                        <a:latin typeface="Calibri"/>
                      </a:endParaRPr>
                    </a:p>
                  </a:txBody>
                  <a:tcPr marL="2644" marR="2644" marT="2644" marB="0"/>
                </a:tc>
                <a:extLst>
                  <a:ext uri="{0D108BD9-81ED-4DB2-BD59-A6C34878D82A}">
                    <a16:rowId xmlns="" xmlns:a16="http://schemas.microsoft.com/office/drawing/2014/main" val="10001"/>
                  </a:ext>
                </a:extLst>
              </a:tr>
              <a:tr h="1045798">
                <a:tc>
                  <a:txBody>
                    <a:bodyPr/>
                    <a:lstStyle/>
                    <a:p>
                      <a:pPr algn="ctr" fontAlgn="b"/>
                      <a:r>
                        <a:rPr lang="ru-RU" sz="1600" b="1" u="none" strike="noStrike"/>
                        <a:t>Определение </a:t>
                      </a:r>
                      <a:endParaRPr lang="ru-RU" sz="1600" b="1" i="0" u="none" strike="noStrike">
                        <a:solidFill>
                          <a:srgbClr val="000000"/>
                        </a:solidFill>
                        <a:latin typeface="Calibri"/>
                      </a:endParaRPr>
                    </a:p>
                  </a:txBody>
                  <a:tcPr marL="2644" marR="2644" marT="2644" marB="0" anchor="ctr"/>
                </a:tc>
                <a:tc>
                  <a:txBody>
                    <a:bodyPr/>
                    <a:lstStyle/>
                    <a:p>
                      <a:pPr marL="85725" indent="0" algn="l" fontAlgn="b"/>
                      <a:r>
                        <a:rPr lang="ru-RU" sz="1500" b="0" u="none" strike="noStrike" dirty="0"/>
                        <a:t>BFS — это метод обхода, при котором сначала </a:t>
                      </a:r>
                      <a:r>
                        <a:rPr lang="ru-RU" sz="1500" b="1" u="none" strike="noStrike" dirty="0"/>
                        <a:t>просматриваем все узлы на одном уровне</a:t>
                      </a:r>
                      <a:r>
                        <a:rPr lang="ru-RU" sz="1500" b="0" u="none" strike="noStrike" dirty="0"/>
                        <a:t>, а затем </a:t>
                      </a:r>
                      <a:r>
                        <a:rPr lang="ru-RU" sz="1500" b="1" u="none" strike="noStrike" dirty="0"/>
                        <a:t>переходим на следующий уровень</a:t>
                      </a:r>
                      <a:r>
                        <a:rPr lang="ru-RU" sz="1500" b="0" u="none" strike="noStrike" dirty="0"/>
                        <a:t>. </a:t>
                      </a:r>
                      <a:endParaRPr lang="ru-RU" sz="1500" b="0" i="0" u="none" strike="noStrike" dirty="0">
                        <a:solidFill>
                          <a:srgbClr val="000000"/>
                        </a:solidFill>
                        <a:latin typeface="Calibri"/>
                      </a:endParaRPr>
                    </a:p>
                  </a:txBody>
                  <a:tcPr marL="2644" marR="2644" marT="2644" marB="0"/>
                </a:tc>
                <a:tc>
                  <a:txBody>
                    <a:bodyPr/>
                    <a:lstStyle/>
                    <a:p>
                      <a:pPr marL="85725" indent="0" algn="l" fontAlgn="b"/>
                      <a:r>
                        <a:rPr lang="ru-RU" sz="1500" b="0" u="none" strike="noStrike" dirty="0"/>
                        <a:t>DFS — обход </a:t>
                      </a:r>
                      <a:r>
                        <a:rPr lang="ru-RU" sz="1500" b="1" u="none" strike="noStrike" dirty="0"/>
                        <a:t>начинается с корневого узла</a:t>
                      </a:r>
                      <a:r>
                        <a:rPr lang="ru-RU" sz="1500" b="0" u="none" strike="noStrike" dirty="0"/>
                        <a:t> и продолжается до тех пор, пока не дойдём до узла, рядом с которым нет </a:t>
                      </a:r>
                      <a:r>
                        <a:rPr lang="ru-RU" sz="1500" b="0" u="none" strike="noStrike" dirty="0" err="1"/>
                        <a:t>непосещённых</a:t>
                      </a:r>
                      <a:r>
                        <a:rPr lang="ru-RU" sz="1500" b="0" u="none" strike="noStrike" dirty="0"/>
                        <a:t> узлов. </a:t>
                      </a:r>
                      <a:endParaRPr lang="ru-RU" sz="1500" b="0" i="0" u="none" strike="noStrike" dirty="0">
                        <a:solidFill>
                          <a:srgbClr val="000000"/>
                        </a:solidFill>
                        <a:latin typeface="Calibri"/>
                      </a:endParaRPr>
                    </a:p>
                  </a:txBody>
                  <a:tcPr marL="2644" marR="2644" marT="2644" marB="0"/>
                </a:tc>
                <a:extLst>
                  <a:ext uri="{0D108BD9-81ED-4DB2-BD59-A6C34878D82A}">
                    <a16:rowId xmlns="" xmlns:a16="http://schemas.microsoft.com/office/drawing/2014/main" val="10002"/>
                  </a:ext>
                </a:extLst>
              </a:tr>
              <a:tr h="754402">
                <a:tc>
                  <a:txBody>
                    <a:bodyPr/>
                    <a:lstStyle/>
                    <a:p>
                      <a:pPr algn="ctr" fontAlgn="b"/>
                      <a:r>
                        <a:rPr lang="ru-RU" sz="1600" b="1" u="none" strike="noStrike" dirty="0"/>
                        <a:t>Используемый подход </a:t>
                      </a:r>
                      <a:endParaRPr lang="ru-RU" sz="1600" b="1" i="0" u="none" strike="noStrike" dirty="0">
                        <a:solidFill>
                          <a:srgbClr val="000000"/>
                        </a:solidFill>
                        <a:latin typeface="Calibri"/>
                      </a:endParaRPr>
                    </a:p>
                  </a:txBody>
                  <a:tcPr marL="2644" marR="2644" marT="2644" marB="0" anchor="ctr"/>
                </a:tc>
                <a:tc>
                  <a:txBody>
                    <a:bodyPr/>
                    <a:lstStyle/>
                    <a:p>
                      <a:pPr marL="85725" indent="0" algn="l" fontAlgn="b"/>
                      <a:r>
                        <a:rPr lang="ru-RU" sz="1500" b="0" u="none" strike="noStrike" dirty="0"/>
                        <a:t>Он работает по принципу </a:t>
                      </a:r>
                      <a:r>
                        <a:rPr lang="ru-RU" sz="1500" b="1" u="none" strike="noStrike" dirty="0"/>
                        <a:t>FIFO (первым пришёл — первым ушёл)</a:t>
                      </a:r>
                      <a:r>
                        <a:rPr lang="ru-RU" sz="1500" b="0" u="none" strike="noStrike" dirty="0"/>
                        <a:t>. </a:t>
                      </a:r>
                      <a:endParaRPr lang="ru-RU" sz="1500" b="0" i="0" u="none" strike="noStrike" dirty="0">
                        <a:solidFill>
                          <a:srgbClr val="000000"/>
                        </a:solidFill>
                        <a:latin typeface="Calibri"/>
                      </a:endParaRPr>
                    </a:p>
                  </a:txBody>
                  <a:tcPr marL="2644" marR="2644" marT="2644" marB="0"/>
                </a:tc>
                <a:tc>
                  <a:txBody>
                    <a:bodyPr/>
                    <a:lstStyle/>
                    <a:p>
                      <a:pPr marL="85725" indent="0" algn="l" fontAlgn="b"/>
                      <a:r>
                        <a:rPr lang="ru-RU" sz="1500" b="0" u="none" strike="noStrike" dirty="0"/>
                        <a:t>Он работает по принципу </a:t>
                      </a:r>
                      <a:r>
                        <a:rPr lang="ru-RU" sz="1500" b="1" u="none" strike="noStrike" dirty="0"/>
                        <a:t>LIFO (последним пришёл — первым ушёл)</a:t>
                      </a:r>
                      <a:r>
                        <a:rPr lang="ru-RU" sz="1500" b="0" u="none" strike="noStrike" dirty="0"/>
                        <a:t>. </a:t>
                      </a:r>
                      <a:endParaRPr lang="ru-RU" sz="1500" b="0" i="0" u="none" strike="noStrike" dirty="0">
                        <a:solidFill>
                          <a:srgbClr val="000000"/>
                        </a:solidFill>
                        <a:latin typeface="Calibri"/>
                      </a:endParaRPr>
                    </a:p>
                  </a:txBody>
                  <a:tcPr marL="2644" marR="2644" marT="2644" marB="0"/>
                </a:tc>
                <a:extLst>
                  <a:ext uri="{0D108BD9-81ED-4DB2-BD59-A6C34878D82A}">
                    <a16:rowId xmlns="" xmlns:a16="http://schemas.microsoft.com/office/drawing/2014/main" val="10003"/>
                  </a:ext>
                </a:extLst>
              </a:tr>
              <a:tr h="570014">
                <a:tc>
                  <a:txBody>
                    <a:bodyPr/>
                    <a:lstStyle/>
                    <a:p>
                      <a:pPr algn="ctr" fontAlgn="b"/>
                      <a:r>
                        <a:rPr lang="ru-RU" sz="1600" b="1" u="none" strike="noStrike" dirty="0"/>
                        <a:t>Подходит для </a:t>
                      </a:r>
                      <a:endParaRPr lang="ru-RU" sz="1600" b="1" i="0" u="none" strike="noStrike" dirty="0">
                        <a:solidFill>
                          <a:srgbClr val="000000"/>
                        </a:solidFill>
                        <a:latin typeface="Calibri"/>
                      </a:endParaRPr>
                    </a:p>
                  </a:txBody>
                  <a:tcPr marL="2644" marR="2644" marT="2644" marB="0" anchor="ctr"/>
                </a:tc>
                <a:tc>
                  <a:txBody>
                    <a:bodyPr/>
                    <a:lstStyle/>
                    <a:p>
                      <a:pPr marL="85725" indent="0" algn="l" fontAlgn="b"/>
                      <a:r>
                        <a:rPr lang="ru-RU" sz="1500" b="0" u="none" strike="noStrike" dirty="0"/>
                        <a:t>Поиска вершин, расположенных ближе к заданному источнику. </a:t>
                      </a:r>
                      <a:endParaRPr lang="ru-RU" sz="1500" b="0" i="0" u="none" strike="noStrike" dirty="0">
                        <a:solidFill>
                          <a:srgbClr val="000000"/>
                        </a:solidFill>
                        <a:latin typeface="Calibri"/>
                      </a:endParaRPr>
                    </a:p>
                  </a:txBody>
                  <a:tcPr marL="2644" marR="2644" marT="2644" marB="0"/>
                </a:tc>
                <a:tc>
                  <a:txBody>
                    <a:bodyPr/>
                    <a:lstStyle/>
                    <a:p>
                      <a:pPr marL="85725" indent="0" algn="l" fontAlgn="b"/>
                      <a:r>
                        <a:rPr lang="ru-RU" sz="1500" b="0" u="none" strike="noStrike" dirty="0"/>
                        <a:t>Для случаев, когда решения находятся вдали от источника. </a:t>
                      </a:r>
                      <a:endParaRPr lang="ru-RU" sz="1500" b="0" i="0" u="none" strike="noStrike" dirty="0">
                        <a:solidFill>
                          <a:srgbClr val="000000"/>
                        </a:solidFill>
                        <a:latin typeface="Calibri"/>
                      </a:endParaRPr>
                    </a:p>
                  </a:txBody>
                  <a:tcPr marL="2644" marR="2644" marT="2644" marB="0"/>
                </a:tc>
                <a:extLst>
                  <a:ext uri="{0D108BD9-81ED-4DB2-BD59-A6C34878D82A}">
                    <a16:rowId xmlns="" xmlns:a16="http://schemas.microsoft.com/office/drawing/2014/main" val="10004"/>
                  </a:ext>
                </a:extLst>
              </a:tr>
              <a:tr h="1806250">
                <a:tc>
                  <a:txBody>
                    <a:bodyPr/>
                    <a:lstStyle/>
                    <a:p>
                      <a:pPr algn="ctr" fontAlgn="b"/>
                      <a:r>
                        <a:rPr lang="ru-RU" sz="1600" b="1" u="none" strike="noStrike" dirty="0"/>
                        <a:t>Приложения </a:t>
                      </a:r>
                      <a:endParaRPr lang="ru-RU" sz="1600" b="1" i="0" u="none" strike="noStrike" dirty="0">
                        <a:solidFill>
                          <a:srgbClr val="000000"/>
                        </a:solidFill>
                        <a:latin typeface="Calibri"/>
                      </a:endParaRPr>
                    </a:p>
                  </a:txBody>
                  <a:tcPr marL="2644" marR="2644" marT="2644" marB="0" anchor="ctr"/>
                </a:tc>
                <a:tc>
                  <a:txBody>
                    <a:bodyPr/>
                    <a:lstStyle/>
                    <a:p>
                      <a:pPr marL="85725" indent="0" algn="l" fontAlgn="b"/>
                      <a:r>
                        <a:rPr lang="ru-RU" sz="1500" b="0" u="none" strike="noStrike" dirty="0"/>
                        <a:t>BFS используется в различных приложениях, таких как двудольные графы, поиск кратчайших. Если вес каждого ребра одинаков, то BFS находит кратчайший путь от источника до любой другой вершины. </a:t>
                      </a:r>
                      <a:endParaRPr lang="ru-RU" sz="1500" b="0" i="0" u="none" strike="noStrike" dirty="0">
                        <a:solidFill>
                          <a:srgbClr val="000000"/>
                        </a:solidFill>
                        <a:latin typeface="Calibri"/>
                      </a:endParaRPr>
                    </a:p>
                  </a:txBody>
                  <a:tcPr marL="2644" marR="2644" marT="2644" marB="0"/>
                </a:tc>
                <a:tc>
                  <a:txBody>
                    <a:bodyPr/>
                    <a:lstStyle/>
                    <a:p>
                      <a:pPr marL="85725" indent="0" algn="l" fontAlgn="b"/>
                      <a:r>
                        <a:rPr lang="ru-RU" sz="1500" b="0" u="none" strike="noStrike" dirty="0"/>
                        <a:t>DFS используется в различных приложениях, таких как построение ациклических графов, поиск сильно связанных компонент и т. д.  </a:t>
                      </a:r>
                      <a:endParaRPr lang="ru-RU" sz="1500" b="0" i="0" u="none" strike="noStrike" dirty="0">
                        <a:solidFill>
                          <a:srgbClr val="000000"/>
                        </a:solidFill>
                        <a:latin typeface="Calibri"/>
                      </a:endParaRPr>
                    </a:p>
                  </a:txBody>
                  <a:tcPr marL="2644" marR="2644" marT="2644" marB="0"/>
                </a:tc>
                <a:extLst>
                  <a:ext uri="{0D108BD9-81ED-4DB2-BD59-A6C34878D82A}">
                    <a16:rowId xmlns=""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
          <p:cNvSpPr txBox="1">
            <a:spLocks/>
          </p:cNvSpPr>
          <p:nvPr/>
        </p:nvSpPr>
        <p:spPr>
          <a:xfrm>
            <a:off x="0" y="-92546"/>
            <a:ext cx="9144000" cy="720080"/>
          </a:xfrm>
          <a:prstGeom prst="rect">
            <a:avLst/>
          </a:prstGeom>
        </p:spPr>
        <p:txBody>
          <a:bodyPr vert="horz" lIns="91440" tIns="45720" rIns="91440" bIns="45720" rtlCol="0" anchor="ctr">
            <a:normAutofit/>
          </a:bodyPr>
          <a:lstStyle/>
          <a:p>
            <a:pPr lvl="0" algn="ctr">
              <a:spcBef>
                <a:spcPct val="0"/>
              </a:spcBef>
            </a:pPr>
            <a:r>
              <a:rPr lang="ru-RU" sz="3200" dirty="0">
                <a:latin typeface="+mj-lt"/>
                <a:ea typeface="+mj-ea"/>
                <a:cs typeface="+mj-cs"/>
              </a:rPr>
              <a:t>Пути и контуры (циклы) Эйлера</a:t>
            </a:r>
            <a:endParaRPr kumimoji="0" lang="ru-RU" sz="32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Прямоугольник 8"/>
          <p:cNvSpPr/>
          <p:nvPr/>
        </p:nvSpPr>
        <p:spPr>
          <a:xfrm>
            <a:off x="107504" y="658306"/>
            <a:ext cx="4392488" cy="4293483"/>
          </a:xfrm>
          <a:prstGeom prst="rect">
            <a:avLst/>
          </a:prstGeom>
        </p:spPr>
        <p:txBody>
          <a:bodyPr wrap="square">
            <a:spAutoFit/>
          </a:bodyPr>
          <a:lstStyle/>
          <a:p>
            <a:r>
              <a:rPr lang="ru-RU" sz="1650" b="1" dirty="0" err="1"/>
              <a:t>Эйлеров</a:t>
            </a:r>
            <a:r>
              <a:rPr lang="ru-RU" sz="1650" b="1" dirty="0"/>
              <a:t> путь</a:t>
            </a:r>
            <a:r>
              <a:rPr lang="ru-RU" sz="1650" dirty="0"/>
              <a:t> — это путь, который проходит </a:t>
            </a:r>
            <a:r>
              <a:rPr lang="ru-RU" sz="1650" b="1" dirty="0"/>
              <a:t>по</a:t>
            </a:r>
            <a:r>
              <a:rPr lang="ru-RU" sz="1650" dirty="0"/>
              <a:t> </a:t>
            </a:r>
            <a:r>
              <a:rPr lang="ru-RU" sz="1650" b="1" dirty="0"/>
              <a:t>каждому ребру ровно один раз</a:t>
            </a:r>
            <a:r>
              <a:rPr lang="ru-RU" sz="1650" dirty="0"/>
              <a:t>. Если путь начинается и заканчивается в одной и той же вершине, то он называется </a:t>
            </a:r>
            <a:r>
              <a:rPr lang="ru-RU" sz="1650" b="1" dirty="0" err="1"/>
              <a:t>эйлеровым</a:t>
            </a:r>
            <a:r>
              <a:rPr lang="ru-RU" sz="1650" b="1" dirty="0"/>
              <a:t> контуром или циклом</a:t>
            </a:r>
            <a:r>
              <a:rPr lang="ru-RU" sz="1650" dirty="0"/>
              <a:t>.</a:t>
            </a:r>
          </a:p>
          <a:p>
            <a:endParaRPr lang="ru-RU" sz="1100" dirty="0"/>
          </a:p>
          <a:p>
            <a:endParaRPr lang="ru-RU" sz="1100" dirty="0"/>
          </a:p>
          <a:p>
            <a:endParaRPr lang="ru-RU" sz="1100" dirty="0"/>
          </a:p>
          <a:p>
            <a:endParaRPr lang="ru-RU" sz="1100" dirty="0"/>
          </a:p>
          <a:p>
            <a:endParaRPr lang="ru-RU" sz="1100" dirty="0"/>
          </a:p>
          <a:p>
            <a:r>
              <a:rPr lang="ru-RU" sz="1650" b="1" dirty="0"/>
              <a:t>Условия для </a:t>
            </a:r>
            <a:r>
              <a:rPr lang="ru-RU" sz="1650" b="1" dirty="0" err="1"/>
              <a:t>эйлеровых</a:t>
            </a:r>
            <a:r>
              <a:rPr lang="ru-RU" sz="1650" b="1" dirty="0"/>
              <a:t> путей и циклов</a:t>
            </a:r>
          </a:p>
          <a:p>
            <a:endParaRPr lang="ru-RU" sz="1200" b="1" dirty="0"/>
          </a:p>
          <a:p>
            <a:r>
              <a:rPr lang="ru-RU" sz="1650" b="1" dirty="0" err="1"/>
              <a:t>Эйлеров</a:t>
            </a:r>
            <a:r>
              <a:rPr lang="ru-RU" sz="1650" b="1" dirty="0"/>
              <a:t> путь: </a:t>
            </a:r>
            <a:r>
              <a:rPr lang="ru-RU" sz="1650" dirty="0"/>
              <a:t>Связный граф имеет </a:t>
            </a:r>
            <a:r>
              <a:rPr lang="ru-RU" sz="1650" dirty="0" err="1"/>
              <a:t>эйлеров</a:t>
            </a:r>
            <a:r>
              <a:rPr lang="ru-RU" sz="1650" dirty="0"/>
              <a:t> путь тогда и только тогда, когда в нём ровно ноль или две вершины нечётной степени.</a:t>
            </a:r>
          </a:p>
          <a:p>
            <a:endParaRPr lang="ru-RU" sz="800" dirty="0"/>
          </a:p>
          <a:p>
            <a:r>
              <a:rPr lang="ru-RU" sz="1650" b="1" dirty="0" err="1"/>
              <a:t>Эйлеров</a:t>
            </a:r>
            <a:r>
              <a:rPr lang="ru-RU" sz="1650" b="1" dirty="0"/>
              <a:t> цикл: </a:t>
            </a:r>
            <a:r>
              <a:rPr lang="ru-RU" sz="1650" dirty="0"/>
              <a:t>Связный граф имеет </a:t>
            </a:r>
            <a:r>
              <a:rPr lang="ru-RU" sz="1650" dirty="0" err="1"/>
              <a:t>эйлеров</a:t>
            </a:r>
            <a:r>
              <a:rPr lang="ru-RU" sz="1650" dirty="0"/>
              <a:t> цикл тогда и только тогда, когда каждая вершина имеет чётную степень.</a:t>
            </a:r>
          </a:p>
        </p:txBody>
      </p:sp>
      <p:pic>
        <p:nvPicPr>
          <p:cNvPr id="9217" name="Picture 1"/>
          <p:cNvPicPr>
            <a:picLocks noChangeAspect="1" noChangeArrowheads="1"/>
          </p:cNvPicPr>
          <p:nvPr/>
        </p:nvPicPr>
        <p:blipFill>
          <a:blip r:embed="rId2" cstate="print"/>
          <a:srcRect/>
          <a:stretch>
            <a:fillRect/>
          </a:stretch>
        </p:blipFill>
        <p:spPr bwMode="auto">
          <a:xfrm>
            <a:off x="4716504" y="568733"/>
            <a:ext cx="4392000" cy="2147033"/>
          </a:xfrm>
          <a:prstGeom prst="rect">
            <a:avLst/>
          </a:prstGeom>
          <a:noFill/>
          <a:ln w="9525">
            <a:noFill/>
            <a:miter lim="800000"/>
            <a:headEnd/>
            <a:tailEnd/>
          </a:ln>
        </p:spPr>
      </p:pic>
      <p:pic>
        <p:nvPicPr>
          <p:cNvPr id="9218" name="Picture 2"/>
          <p:cNvPicPr>
            <a:picLocks noChangeAspect="1" noChangeArrowheads="1"/>
          </p:cNvPicPr>
          <p:nvPr/>
        </p:nvPicPr>
        <p:blipFill>
          <a:blip r:embed="rId3" cstate="print"/>
          <a:srcRect/>
          <a:stretch>
            <a:fillRect/>
          </a:stretch>
        </p:blipFill>
        <p:spPr bwMode="auto">
          <a:xfrm>
            <a:off x="4716504" y="2820044"/>
            <a:ext cx="4392000" cy="22719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0" y="-92546"/>
            <a:ext cx="9144000" cy="720080"/>
          </a:xfrm>
          <a:prstGeom prst="rect">
            <a:avLst/>
          </a:prstGeom>
        </p:spPr>
        <p:txBody>
          <a:bodyPr vert="horz" lIns="91440" tIns="45720" rIns="91440" bIns="45720" rtlCol="0" anchor="ctr">
            <a:normAutofit/>
          </a:bodyPr>
          <a:lstStyle/>
          <a:p>
            <a:pPr lvl="0" algn="ctr">
              <a:spcBef>
                <a:spcPct val="0"/>
              </a:spcBef>
            </a:pPr>
            <a:r>
              <a:rPr lang="ru-RU" sz="3200" dirty="0">
                <a:latin typeface="+mj-lt"/>
                <a:ea typeface="+mj-ea"/>
                <a:cs typeface="+mj-cs"/>
              </a:rPr>
              <a:t>Гамильтоновы пути и контуры (циклы)</a:t>
            </a:r>
            <a:endParaRPr kumimoji="0" lang="ru-RU" sz="32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Прямоугольник 8"/>
          <p:cNvSpPr/>
          <p:nvPr/>
        </p:nvSpPr>
        <p:spPr>
          <a:xfrm>
            <a:off x="179512" y="685309"/>
            <a:ext cx="4608512" cy="4385816"/>
          </a:xfrm>
          <a:prstGeom prst="rect">
            <a:avLst/>
          </a:prstGeom>
        </p:spPr>
        <p:txBody>
          <a:bodyPr wrap="square">
            <a:spAutoFit/>
          </a:bodyPr>
          <a:lstStyle/>
          <a:p>
            <a:r>
              <a:rPr lang="ru-RU" sz="1700" b="1" dirty="0"/>
              <a:t>Гамильтонов путь </a:t>
            </a:r>
            <a:r>
              <a:rPr lang="ru-RU" sz="1700" dirty="0"/>
              <a:t>— это путь, который проходит </a:t>
            </a:r>
            <a:r>
              <a:rPr lang="ru-RU" sz="1700" b="1" dirty="0"/>
              <a:t>через каждую вершину ровно один раз</a:t>
            </a:r>
            <a:r>
              <a:rPr lang="ru-RU" sz="1700" dirty="0"/>
              <a:t>. Если путь начинается и заканчивается в одной и той же вершине, то он называется </a:t>
            </a:r>
            <a:r>
              <a:rPr lang="ru-RU" sz="1700" b="1" dirty="0"/>
              <a:t>гамильтоновым</a:t>
            </a:r>
            <a:r>
              <a:rPr lang="ru-RU" sz="1700" dirty="0"/>
              <a:t> </a:t>
            </a:r>
            <a:r>
              <a:rPr lang="ru-RU" sz="1700" b="1" dirty="0"/>
              <a:t>циклом или контуром</a:t>
            </a:r>
            <a:r>
              <a:rPr lang="ru-RU" sz="1700" dirty="0"/>
              <a:t>.</a:t>
            </a:r>
          </a:p>
          <a:p>
            <a:endParaRPr lang="ru-RU" sz="800" dirty="0"/>
          </a:p>
          <a:p>
            <a:endParaRPr lang="ru-RU" sz="800" dirty="0"/>
          </a:p>
          <a:p>
            <a:endParaRPr lang="ru-RU" sz="800" dirty="0"/>
          </a:p>
          <a:p>
            <a:r>
              <a:rPr lang="ru-RU" sz="1700" dirty="0"/>
              <a:t>В отличие от </a:t>
            </a:r>
            <a:r>
              <a:rPr lang="ru-RU" sz="1700" dirty="0" err="1"/>
              <a:t>эйлеровых</a:t>
            </a:r>
            <a:r>
              <a:rPr lang="ru-RU" sz="1700" dirty="0"/>
              <a:t> путей и циклов, не существует простых необходимых и достаточных критериев для определения наличия гамильтоновых путей или циклов в графе. Однако существуют определённые критерии, исключающие существование гамильтонова цикла в графе, например, если в графе есть вершина степени один, то гамильтонов цикл в нём невозможен.</a:t>
            </a:r>
          </a:p>
          <a:p>
            <a:endParaRPr lang="ru-RU" sz="1700" dirty="0"/>
          </a:p>
        </p:txBody>
      </p:sp>
      <p:pic>
        <p:nvPicPr>
          <p:cNvPr id="8193" name="Picture 1"/>
          <p:cNvPicPr>
            <a:picLocks noChangeAspect="1" noChangeArrowheads="1"/>
          </p:cNvPicPr>
          <p:nvPr/>
        </p:nvPicPr>
        <p:blipFill>
          <a:blip r:embed="rId2" cstate="print"/>
          <a:srcRect/>
          <a:stretch>
            <a:fillRect/>
          </a:stretch>
        </p:blipFill>
        <p:spPr bwMode="auto">
          <a:xfrm>
            <a:off x="4860032" y="2912448"/>
            <a:ext cx="4211960" cy="2175256"/>
          </a:xfrm>
          <a:prstGeom prst="rect">
            <a:avLst/>
          </a:prstGeom>
          <a:noFill/>
          <a:ln w="9525">
            <a:noFill/>
            <a:miter lim="800000"/>
            <a:headEnd/>
            <a:tailEnd/>
          </a:ln>
        </p:spPr>
      </p:pic>
      <p:pic>
        <p:nvPicPr>
          <p:cNvPr id="8194" name="Picture 2"/>
          <p:cNvPicPr>
            <a:picLocks noChangeAspect="1" noChangeArrowheads="1"/>
          </p:cNvPicPr>
          <p:nvPr/>
        </p:nvPicPr>
        <p:blipFill>
          <a:blip r:embed="rId3" cstate="print"/>
          <a:srcRect/>
          <a:stretch>
            <a:fillRect/>
          </a:stretch>
        </p:blipFill>
        <p:spPr bwMode="auto">
          <a:xfrm>
            <a:off x="4860032" y="627534"/>
            <a:ext cx="4211960" cy="22045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0" y="-164554"/>
            <a:ext cx="9144000" cy="720080"/>
          </a:xfrm>
          <a:prstGeom prst="rect">
            <a:avLst/>
          </a:prstGeom>
        </p:spPr>
        <p:txBody>
          <a:bodyPr vert="horz" lIns="91440" tIns="45720" rIns="91440" bIns="45720" rtlCol="0" anchor="ctr">
            <a:normAutofit fontScale="92500"/>
          </a:bodyPr>
          <a:lstStyle/>
          <a:p>
            <a:pPr lvl="0" algn="ctr">
              <a:spcBef>
                <a:spcPct val="0"/>
              </a:spcBef>
            </a:pPr>
            <a:r>
              <a:rPr lang="ru-RU" sz="3000" dirty="0">
                <a:latin typeface="+mj-lt"/>
                <a:ea typeface="+mj-ea"/>
                <a:cs typeface="+mj-cs"/>
              </a:rPr>
              <a:t>Разница между гамильтоновым путём и </a:t>
            </a:r>
            <a:r>
              <a:rPr lang="ru-RU" sz="3000" dirty="0" err="1">
                <a:latin typeface="+mj-lt"/>
                <a:ea typeface="+mj-ea"/>
                <a:cs typeface="+mj-cs"/>
              </a:rPr>
              <a:t>эйлеровым</a:t>
            </a:r>
            <a:r>
              <a:rPr lang="ru-RU" sz="3000" dirty="0">
                <a:latin typeface="+mj-lt"/>
                <a:ea typeface="+mj-ea"/>
                <a:cs typeface="+mj-cs"/>
              </a:rPr>
              <a:t> путём</a:t>
            </a:r>
            <a:endParaRPr kumimoji="0" lang="ru-RU" sz="30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9" name="Таблица 8"/>
          <p:cNvGraphicFramePr>
            <a:graphicFrameLocks noGrp="1"/>
          </p:cNvGraphicFramePr>
          <p:nvPr/>
        </p:nvGraphicFramePr>
        <p:xfrm>
          <a:off x="0" y="411510"/>
          <a:ext cx="9144000" cy="4752528"/>
        </p:xfrm>
        <a:graphic>
          <a:graphicData uri="http://schemas.openxmlformats.org/drawingml/2006/table">
            <a:tbl>
              <a:tblPr>
                <a:tableStyleId>{284E427A-3D55-4303-BF80-6455036E1DE7}</a:tableStyleId>
              </a:tblPr>
              <a:tblGrid>
                <a:gridCol w="2627784">
                  <a:extLst>
                    <a:ext uri="{9D8B030D-6E8A-4147-A177-3AD203B41FA5}">
                      <a16:colId xmlns="" xmlns:a16="http://schemas.microsoft.com/office/drawing/2014/main" val="20000"/>
                    </a:ext>
                  </a:extLst>
                </a:gridCol>
                <a:gridCol w="3312368">
                  <a:extLst>
                    <a:ext uri="{9D8B030D-6E8A-4147-A177-3AD203B41FA5}">
                      <a16:colId xmlns="" xmlns:a16="http://schemas.microsoft.com/office/drawing/2014/main" val="20001"/>
                    </a:ext>
                  </a:extLst>
                </a:gridCol>
                <a:gridCol w="3203848">
                  <a:extLst>
                    <a:ext uri="{9D8B030D-6E8A-4147-A177-3AD203B41FA5}">
                      <a16:colId xmlns="" xmlns:a16="http://schemas.microsoft.com/office/drawing/2014/main" val="20002"/>
                    </a:ext>
                  </a:extLst>
                </a:gridCol>
              </a:tblGrid>
              <a:tr h="266029">
                <a:tc>
                  <a:txBody>
                    <a:bodyPr/>
                    <a:lstStyle/>
                    <a:p>
                      <a:pPr algn="ctr" fontAlgn="b"/>
                      <a:r>
                        <a:rPr lang="ru-RU" sz="1800" b="1" u="sng" strike="noStrike" dirty="0"/>
                        <a:t>Характеристики</a:t>
                      </a:r>
                      <a:endParaRPr lang="ru-RU" sz="1800" b="1" i="0" u="sng" strike="noStrike" dirty="0">
                        <a:solidFill>
                          <a:srgbClr val="000000"/>
                        </a:solidFill>
                        <a:latin typeface="Calibri"/>
                      </a:endParaRPr>
                    </a:p>
                  </a:txBody>
                  <a:tcPr marL="6724" marR="6724" marT="6724" marB="0" anchor="b"/>
                </a:tc>
                <a:tc>
                  <a:txBody>
                    <a:bodyPr/>
                    <a:lstStyle/>
                    <a:p>
                      <a:pPr algn="ctr" fontAlgn="b"/>
                      <a:r>
                        <a:rPr lang="ru-RU" sz="1800" b="1" u="sng" strike="noStrike" dirty="0"/>
                        <a:t>Гамильтонов путь</a:t>
                      </a:r>
                      <a:endParaRPr lang="ru-RU" sz="1800" b="1" i="0" u="sng" strike="noStrike" dirty="0">
                        <a:solidFill>
                          <a:srgbClr val="000000"/>
                        </a:solidFill>
                        <a:latin typeface="Calibri"/>
                      </a:endParaRPr>
                    </a:p>
                  </a:txBody>
                  <a:tcPr marL="6724" marR="6724" marT="6724" marB="0" anchor="b"/>
                </a:tc>
                <a:tc>
                  <a:txBody>
                    <a:bodyPr/>
                    <a:lstStyle/>
                    <a:p>
                      <a:pPr algn="ctr" fontAlgn="b"/>
                      <a:r>
                        <a:rPr lang="ru-RU" sz="1800" b="1" u="sng" strike="noStrike" dirty="0" err="1"/>
                        <a:t>Эйлеров</a:t>
                      </a:r>
                      <a:r>
                        <a:rPr lang="ru-RU" sz="1800" b="1" u="sng" strike="noStrike" dirty="0"/>
                        <a:t> Путь</a:t>
                      </a:r>
                      <a:endParaRPr lang="ru-RU" sz="1800" b="1" i="0" u="sng" strike="noStrike" dirty="0">
                        <a:solidFill>
                          <a:srgbClr val="000000"/>
                        </a:solidFill>
                        <a:latin typeface="Calibri"/>
                      </a:endParaRPr>
                    </a:p>
                  </a:txBody>
                  <a:tcPr marL="6724" marR="6724" marT="6724" marB="0" anchor="b"/>
                </a:tc>
                <a:extLst>
                  <a:ext uri="{0D108BD9-81ED-4DB2-BD59-A6C34878D82A}">
                    <a16:rowId xmlns="" xmlns:a16="http://schemas.microsoft.com/office/drawing/2014/main" val="10000"/>
                  </a:ext>
                </a:extLst>
              </a:tr>
              <a:tr h="367028">
                <a:tc>
                  <a:txBody>
                    <a:bodyPr/>
                    <a:lstStyle/>
                    <a:p>
                      <a:pPr algn="ctr" fontAlgn="b"/>
                      <a:r>
                        <a:rPr lang="ru-RU" sz="1800" b="1" u="none" strike="noStrike" dirty="0"/>
                        <a:t>Определение</a:t>
                      </a:r>
                      <a:endParaRPr lang="ru-RU" sz="1800" b="1" i="0" u="none" strike="noStrike" dirty="0">
                        <a:solidFill>
                          <a:srgbClr val="000000"/>
                        </a:solidFill>
                        <a:latin typeface="Calibri"/>
                      </a:endParaRPr>
                    </a:p>
                  </a:txBody>
                  <a:tcPr marL="6724" marR="6724" marT="6724" marB="0" anchor="ctr"/>
                </a:tc>
                <a:tc>
                  <a:txBody>
                    <a:bodyPr/>
                    <a:lstStyle/>
                    <a:p>
                      <a:pPr algn="ctr" fontAlgn="b"/>
                      <a:r>
                        <a:rPr lang="ru-RU" sz="1350" u="none" strike="noStrike" dirty="0"/>
                        <a:t>Посещает каждую вершину ровно один раз</a:t>
                      </a:r>
                      <a:endParaRPr lang="ru-RU" sz="1350" b="0" i="0" u="none" strike="noStrike" dirty="0">
                        <a:solidFill>
                          <a:srgbClr val="000000"/>
                        </a:solidFill>
                        <a:latin typeface="Calibri"/>
                      </a:endParaRPr>
                    </a:p>
                  </a:txBody>
                  <a:tcPr marL="6724" marR="6724" marT="6724" marB="0" anchor="ctr"/>
                </a:tc>
                <a:tc>
                  <a:txBody>
                    <a:bodyPr/>
                    <a:lstStyle/>
                    <a:p>
                      <a:pPr algn="ctr" fontAlgn="b"/>
                      <a:r>
                        <a:rPr lang="ru-RU" sz="1350" u="none" strike="noStrike" dirty="0"/>
                        <a:t>Посещает каждое ребро ровно один раз</a:t>
                      </a:r>
                      <a:endParaRPr lang="ru-RU" sz="1350" b="0" i="0" u="none" strike="noStrike" dirty="0">
                        <a:solidFill>
                          <a:srgbClr val="000000"/>
                        </a:solidFill>
                        <a:latin typeface="Calibri"/>
                      </a:endParaRPr>
                    </a:p>
                  </a:txBody>
                  <a:tcPr marL="6724" marR="6724" marT="6724" marB="0" anchor="ctr"/>
                </a:tc>
                <a:extLst>
                  <a:ext uri="{0D108BD9-81ED-4DB2-BD59-A6C34878D82A}">
                    <a16:rowId xmlns="" xmlns:a16="http://schemas.microsoft.com/office/drawing/2014/main" val="10001"/>
                  </a:ext>
                </a:extLst>
              </a:tr>
              <a:tr h="232664">
                <a:tc>
                  <a:txBody>
                    <a:bodyPr/>
                    <a:lstStyle/>
                    <a:p>
                      <a:pPr algn="ctr" fontAlgn="b"/>
                      <a:r>
                        <a:rPr lang="ru-RU" sz="1800" b="1" u="none" strike="noStrike" dirty="0"/>
                        <a:t>Условие существования</a:t>
                      </a:r>
                      <a:endParaRPr lang="ru-RU" sz="1800" b="1" i="0" u="none" strike="noStrike" dirty="0">
                        <a:solidFill>
                          <a:srgbClr val="000000"/>
                        </a:solidFill>
                        <a:latin typeface="Calibri"/>
                      </a:endParaRPr>
                    </a:p>
                  </a:txBody>
                  <a:tcPr marL="6724" marR="6724" marT="6724" marB="0" anchor="ctr"/>
                </a:tc>
                <a:tc>
                  <a:txBody>
                    <a:bodyPr/>
                    <a:lstStyle/>
                    <a:p>
                      <a:pPr algn="ctr" fontAlgn="b"/>
                      <a:r>
                        <a:rPr lang="ru-RU" sz="1400" u="none" strike="noStrike" dirty="0"/>
                        <a:t>Отсутствие простой характеристики</a:t>
                      </a:r>
                      <a:endParaRPr lang="ru-RU" sz="1400" b="0" i="0" u="none" strike="noStrike" dirty="0">
                        <a:solidFill>
                          <a:srgbClr val="000000"/>
                        </a:solidFill>
                        <a:latin typeface="Calibri"/>
                      </a:endParaRPr>
                    </a:p>
                  </a:txBody>
                  <a:tcPr marL="6724" marR="6724" marT="6724" marB="0" anchor="ctr"/>
                </a:tc>
                <a:tc>
                  <a:txBody>
                    <a:bodyPr/>
                    <a:lstStyle/>
                    <a:p>
                      <a:pPr algn="ctr" fontAlgn="b"/>
                      <a:r>
                        <a:rPr lang="ru-RU" sz="1400" u="none" strike="noStrike"/>
                        <a:t>Существует, если ровно 0 или 2 вершины имеют нечётную степень</a:t>
                      </a:r>
                      <a:endParaRPr lang="ru-RU" sz="1400" b="0" i="0" u="none" strike="noStrike">
                        <a:solidFill>
                          <a:srgbClr val="000000"/>
                        </a:solidFill>
                        <a:latin typeface="Calibri"/>
                      </a:endParaRPr>
                    </a:p>
                  </a:txBody>
                  <a:tcPr marL="6724" marR="6724" marT="6724" marB="0" anchor="ctr"/>
                </a:tc>
                <a:extLst>
                  <a:ext uri="{0D108BD9-81ED-4DB2-BD59-A6C34878D82A}">
                    <a16:rowId xmlns="" xmlns:a16="http://schemas.microsoft.com/office/drawing/2014/main" val="10002"/>
                  </a:ext>
                </a:extLst>
              </a:tr>
              <a:tr h="242316">
                <a:tc>
                  <a:txBody>
                    <a:bodyPr/>
                    <a:lstStyle/>
                    <a:p>
                      <a:pPr algn="ctr" fontAlgn="b"/>
                      <a:r>
                        <a:rPr lang="ru-RU" sz="1800" b="1" u="none" strike="noStrike" dirty="0"/>
                        <a:t>Гамильтонов цикл</a:t>
                      </a:r>
                      <a:endParaRPr lang="ru-RU" sz="1800" b="1" i="0" u="none" strike="noStrike" dirty="0">
                        <a:solidFill>
                          <a:srgbClr val="000000"/>
                        </a:solidFill>
                        <a:latin typeface="Calibri"/>
                      </a:endParaRPr>
                    </a:p>
                  </a:txBody>
                  <a:tcPr marL="6724" marR="6724" marT="6724" marB="0" anchor="ctr"/>
                </a:tc>
                <a:tc>
                  <a:txBody>
                    <a:bodyPr/>
                    <a:lstStyle/>
                    <a:p>
                      <a:pPr algn="ctr" fontAlgn="b"/>
                      <a:r>
                        <a:rPr lang="ru-RU" sz="1400" u="none" strike="noStrike" dirty="0"/>
                        <a:t>Начинается и заканчивается в одной и той же вершине</a:t>
                      </a:r>
                      <a:endParaRPr lang="ru-RU" sz="1400" b="0" i="0" u="none" strike="noStrike" dirty="0">
                        <a:solidFill>
                          <a:srgbClr val="000000"/>
                        </a:solidFill>
                        <a:latin typeface="Calibri"/>
                      </a:endParaRPr>
                    </a:p>
                  </a:txBody>
                  <a:tcPr marL="6724" marR="6724" marT="6724" marB="0" anchor="ctr"/>
                </a:tc>
                <a:tc>
                  <a:txBody>
                    <a:bodyPr/>
                    <a:lstStyle/>
                    <a:p>
                      <a:pPr algn="ctr" fontAlgn="b"/>
                      <a:r>
                        <a:rPr lang="ru-RU" sz="1400" u="none" strike="noStrike" dirty="0"/>
                        <a:t>Начинается и заканчивается в одной и той же вершине</a:t>
                      </a:r>
                      <a:endParaRPr lang="ru-RU" sz="1400" b="0" i="0" u="none" strike="noStrike" dirty="0">
                        <a:solidFill>
                          <a:srgbClr val="000000"/>
                        </a:solidFill>
                        <a:latin typeface="Calibri"/>
                      </a:endParaRPr>
                    </a:p>
                  </a:txBody>
                  <a:tcPr marL="6724" marR="6724" marT="6724" marB="0" anchor="ctr"/>
                </a:tc>
                <a:extLst>
                  <a:ext uri="{0D108BD9-81ED-4DB2-BD59-A6C34878D82A}">
                    <a16:rowId xmlns="" xmlns:a16="http://schemas.microsoft.com/office/drawing/2014/main" val="10003"/>
                  </a:ext>
                </a:extLst>
              </a:tr>
              <a:tr h="0">
                <a:tc>
                  <a:txBody>
                    <a:bodyPr/>
                    <a:lstStyle/>
                    <a:p>
                      <a:pPr algn="ctr" fontAlgn="b"/>
                      <a:r>
                        <a:rPr lang="ru-RU" sz="1800" b="1" u="none" strike="noStrike" dirty="0"/>
                        <a:t>Сложность проблемы</a:t>
                      </a:r>
                      <a:endParaRPr lang="ru-RU" sz="1800" b="1" i="0" u="none" strike="noStrike" dirty="0">
                        <a:solidFill>
                          <a:srgbClr val="000000"/>
                        </a:solidFill>
                        <a:latin typeface="Calibri"/>
                      </a:endParaRPr>
                    </a:p>
                  </a:txBody>
                  <a:tcPr marL="6724" marR="6724" marT="6724" marB="0" anchor="ctr"/>
                </a:tc>
                <a:tc>
                  <a:txBody>
                    <a:bodyPr/>
                    <a:lstStyle/>
                    <a:p>
                      <a:pPr algn="ctr" fontAlgn="b"/>
                      <a:r>
                        <a:rPr lang="en-US" sz="1400" u="none" strike="noStrike" dirty="0"/>
                        <a:t>NP-</a:t>
                      </a:r>
                      <a:r>
                        <a:rPr lang="ru-RU" sz="1400" u="none" strike="noStrike" dirty="0"/>
                        <a:t>полная задача</a:t>
                      </a:r>
                      <a:endParaRPr lang="ru-RU" sz="1400" b="0" i="0" u="none" strike="noStrike" dirty="0">
                        <a:solidFill>
                          <a:srgbClr val="000000"/>
                        </a:solidFill>
                        <a:latin typeface="Calibri"/>
                      </a:endParaRPr>
                    </a:p>
                  </a:txBody>
                  <a:tcPr marL="6724" marR="6724" marT="6724" marB="0" anchor="ctr"/>
                </a:tc>
                <a:tc>
                  <a:txBody>
                    <a:bodyPr/>
                    <a:lstStyle/>
                    <a:p>
                      <a:pPr algn="ctr" fontAlgn="b"/>
                      <a:r>
                        <a:rPr lang="ru-RU" sz="1400" u="none" strike="noStrike" dirty="0"/>
                        <a:t>Полиномиальное время</a:t>
                      </a:r>
                      <a:endParaRPr lang="ru-RU" sz="1400" b="0" i="0" u="none" strike="noStrike" dirty="0">
                        <a:solidFill>
                          <a:srgbClr val="000000"/>
                        </a:solidFill>
                        <a:latin typeface="Calibri"/>
                      </a:endParaRPr>
                    </a:p>
                  </a:txBody>
                  <a:tcPr marL="6724" marR="6724" marT="6724" marB="0" anchor="ctr"/>
                </a:tc>
                <a:extLst>
                  <a:ext uri="{0D108BD9-81ED-4DB2-BD59-A6C34878D82A}">
                    <a16:rowId xmlns="" xmlns:a16="http://schemas.microsoft.com/office/drawing/2014/main" val="10004"/>
                  </a:ext>
                </a:extLst>
              </a:tr>
              <a:tr h="729868">
                <a:tc>
                  <a:txBody>
                    <a:bodyPr/>
                    <a:lstStyle/>
                    <a:p>
                      <a:pPr algn="ctr" fontAlgn="b"/>
                      <a:r>
                        <a:rPr lang="ru-RU" sz="1800" b="1" u="none" strike="noStrike" dirty="0"/>
                        <a:t>Примеры Типов графиков</a:t>
                      </a:r>
                      <a:endParaRPr lang="ru-RU" sz="1800" b="1" i="0" u="none" strike="noStrike" dirty="0">
                        <a:solidFill>
                          <a:srgbClr val="000000"/>
                        </a:solidFill>
                        <a:latin typeface="Calibri"/>
                      </a:endParaRPr>
                    </a:p>
                  </a:txBody>
                  <a:tcPr marL="6724" marR="6724" marT="6724" marB="0" anchor="ctr"/>
                </a:tc>
                <a:tc>
                  <a:txBody>
                    <a:bodyPr/>
                    <a:lstStyle/>
                    <a:p>
                      <a:pPr algn="ctr" fontAlgn="b"/>
                      <a:r>
                        <a:rPr lang="ru-RU" sz="1400" u="none" strike="noStrike"/>
                        <a:t>Задача коммивояжёра (TSP) и поиск пути</a:t>
                      </a:r>
                      <a:endParaRPr lang="ru-RU" sz="1400" b="0" i="0" u="none" strike="noStrike">
                        <a:solidFill>
                          <a:srgbClr val="000000"/>
                        </a:solidFill>
                        <a:latin typeface="Calibri"/>
                      </a:endParaRPr>
                    </a:p>
                  </a:txBody>
                  <a:tcPr marL="6724" marR="6724" marT="6724" marB="0" anchor="ctr"/>
                </a:tc>
                <a:tc>
                  <a:txBody>
                    <a:bodyPr/>
                    <a:lstStyle/>
                    <a:p>
                      <a:pPr algn="ctr" fontAlgn="b"/>
                      <a:r>
                        <a:rPr lang="ru-RU" sz="1400" u="none" strike="noStrike" dirty="0"/>
                        <a:t>Кёнигсбергские мосты и почтовые маршруты</a:t>
                      </a:r>
                      <a:endParaRPr lang="ru-RU" sz="1400" b="0" i="0" u="none" strike="noStrike" dirty="0">
                        <a:solidFill>
                          <a:srgbClr val="000000"/>
                        </a:solidFill>
                        <a:latin typeface="Calibri"/>
                      </a:endParaRPr>
                    </a:p>
                  </a:txBody>
                  <a:tcPr marL="6724" marR="6724" marT="6724" marB="0" anchor="ctr"/>
                </a:tc>
                <a:extLst>
                  <a:ext uri="{0D108BD9-81ED-4DB2-BD59-A6C34878D82A}">
                    <a16:rowId xmlns="" xmlns:a16="http://schemas.microsoft.com/office/drawing/2014/main" val="10005"/>
                  </a:ext>
                </a:extLst>
              </a:tr>
              <a:tr h="2226656">
                <a:tc>
                  <a:txBody>
                    <a:bodyPr/>
                    <a:lstStyle/>
                    <a:p>
                      <a:pPr algn="ctr" fontAlgn="b"/>
                      <a:r>
                        <a:rPr lang="ru-RU" sz="1800" b="1" i="0" u="none" strike="noStrike">
                          <a:solidFill>
                            <a:srgbClr val="000000"/>
                          </a:solidFill>
                          <a:latin typeface="Calibri"/>
                        </a:rPr>
                        <a:t>Пример</a:t>
                      </a:r>
                      <a:endParaRPr lang="ru-RU" sz="1800" b="1" i="0" u="none" strike="noStrike" dirty="0">
                        <a:solidFill>
                          <a:srgbClr val="000000"/>
                        </a:solidFill>
                        <a:latin typeface="Calibri"/>
                      </a:endParaRPr>
                    </a:p>
                  </a:txBody>
                  <a:tcPr marL="6724" marR="6724" marT="6724" marB="0" anchor="ctr"/>
                </a:tc>
                <a:tc>
                  <a:txBody>
                    <a:bodyPr/>
                    <a:lstStyle/>
                    <a:p>
                      <a:pPr algn="l" fontAlgn="b"/>
                      <a:endParaRPr lang="ru-RU" sz="1600" b="0" i="0" u="none" strike="noStrike" dirty="0">
                        <a:solidFill>
                          <a:srgbClr val="000000"/>
                        </a:solidFill>
                        <a:latin typeface="Calibri"/>
                      </a:endParaRPr>
                    </a:p>
                  </a:txBody>
                  <a:tcPr marL="6724" marR="6724" marT="6724" marB="0" anchor="ctr"/>
                </a:tc>
                <a:tc>
                  <a:txBody>
                    <a:bodyPr/>
                    <a:lstStyle/>
                    <a:p>
                      <a:pPr algn="l" fontAlgn="b"/>
                      <a:endParaRPr lang="ru-RU" sz="1600" b="0" i="0" u="none" strike="noStrike" dirty="0">
                        <a:solidFill>
                          <a:srgbClr val="000000"/>
                        </a:solidFill>
                        <a:latin typeface="Calibri"/>
                      </a:endParaRPr>
                    </a:p>
                  </a:txBody>
                  <a:tcPr marL="6724" marR="6724" marT="6724" marB="0" anchor="ctr"/>
                </a:tc>
                <a:extLst>
                  <a:ext uri="{0D108BD9-81ED-4DB2-BD59-A6C34878D82A}">
                    <a16:rowId xmlns="" xmlns:a16="http://schemas.microsoft.com/office/drawing/2014/main" val="10006"/>
                  </a:ext>
                </a:extLst>
              </a:tr>
            </a:tbl>
          </a:graphicData>
        </a:graphic>
      </p:graphicFrame>
      <p:pic>
        <p:nvPicPr>
          <p:cNvPr id="6147" name="Picture 3"/>
          <p:cNvPicPr>
            <a:picLocks noChangeAspect="1" noChangeArrowheads="1"/>
          </p:cNvPicPr>
          <p:nvPr/>
        </p:nvPicPr>
        <p:blipFill>
          <a:blip r:embed="rId2" cstate="print"/>
          <a:srcRect/>
          <a:stretch>
            <a:fillRect/>
          </a:stretch>
        </p:blipFill>
        <p:spPr bwMode="auto">
          <a:xfrm>
            <a:off x="5975648" y="2979795"/>
            <a:ext cx="3168352" cy="2112235"/>
          </a:xfrm>
          <a:prstGeom prst="rect">
            <a:avLst/>
          </a:prstGeom>
          <a:noFill/>
          <a:ln w="9525">
            <a:noFill/>
            <a:miter lim="800000"/>
            <a:headEnd/>
            <a:tailEnd/>
          </a:ln>
        </p:spPr>
      </p:pic>
      <p:pic>
        <p:nvPicPr>
          <p:cNvPr id="15" name="Picture 6"/>
          <p:cNvPicPr>
            <a:picLocks noChangeAspect="1" noChangeArrowheads="1"/>
          </p:cNvPicPr>
          <p:nvPr/>
        </p:nvPicPr>
        <p:blipFill>
          <a:blip r:embed="rId3" cstate="print"/>
          <a:srcRect/>
          <a:stretch>
            <a:fillRect/>
          </a:stretch>
        </p:blipFill>
        <p:spPr bwMode="auto">
          <a:xfrm>
            <a:off x="2699792" y="2979796"/>
            <a:ext cx="3168351" cy="21122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0" y="-92546"/>
            <a:ext cx="9144000" cy="720080"/>
          </a:xfrm>
          <a:prstGeom prst="rect">
            <a:avLst/>
          </a:prstGeom>
        </p:spPr>
        <p:txBody>
          <a:bodyPr vert="horz" lIns="91440" tIns="45720" rIns="91440" bIns="45720" rtlCol="0" anchor="ctr">
            <a:normAutofit/>
          </a:bodyPr>
          <a:lstStyle/>
          <a:p>
            <a:pPr lvl="0" algn="ctr">
              <a:spcBef>
                <a:spcPct val="0"/>
              </a:spcBef>
            </a:pPr>
            <a:r>
              <a:rPr lang="ru-RU" sz="3000" dirty="0">
                <a:latin typeface="+mj-lt"/>
                <a:ea typeface="+mj-ea"/>
                <a:cs typeface="+mj-cs"/>
              </a:rPr>
              <a:t>Гамильтонов граф. Эйлеров граф</a:t>
            </a:r>
          </a:p>
        </p:txBody>
      </p:sp>
      <p:sp>
        <p:nvSpPr>
          <p:cNvPr id="6" name="Прямоугольник 5"/>
          <p:cNvSpPr/>
          <p:nvPr/>
        </p:nvSpPr>
        <p:spPr>
          <a:xfrm>
            <a:off x="72008" y="555526"/>
            <a:ext cx="3851920" cy="2446824"/>
          </a:xfrm>
          <a:prstGeom prst="rect">
            <a:avLst/>
          </a:prstGeom>
        </p:spPr>
        <p:txBody>
          <a:bodyPr wrap="square">
            <a:spAutoFit/>
          </a:bodyPr>
          <a:lstStyle/>
          <a:p>
            <a:r>
              <a:rPr lang="ru-RU" sz="1700" b="1" dirty="0"/>
              <a:t>Гамильтонов граф </a:t>
            </a:r>
            <a:r>
              <a:rPr lang="ru-RU" sz="1700" dirty="0"/>
              <a:t>содержит гамильтонов цикл, где каждая вершина посещается ровно один раз, прежде чем вернуться в исходную точку.</a:t>
            </a:r>
          </a:p>
          <a:p>
            <a:r>
              <a:rPr lang="ru-RU" sz="1700" b="1" dirty="0" err="1"/>
              <a:t>Эйлеров</a:t>
            </a:r>
            <a:r>
              <a:rPr lang="ru-RU" sz="1700" b="1" dirty="0"/>
              <a:t> граф </a:t>
            </a:r>
            <a:r>
              <a:rPr lang="ru-RU" sz="1700" dirty="0"/>
              <a:t>содержит </a:t>
            </a:r>
            <a:r>
              <a:rPr lang="ru-RU" sz="1700" dirty="0" err="1"/>
              <a:t>эйлеров</a:t>
            </a:r>
            <a:r>
              <a:rPr lang="ru-RU" sz="1700" dirty="0"/>
              <a:t> цикл, который проходит по каждому ребру ровно один раз, прежде чем вернуться в исходную точку.</a:t>
            </a:r>
          </a:p>
          <a:p>
            <a:endParaRPr lang="ru-RU" sz="1700" dirty="0"/>
          </a:p>
        </p:txBody>
      </p:sp>
      <p:pic>
        <p:nvPicPr>
          <p:cNvPr id="7169" name="Picture 1"/>
          <p:cNvPicPr>
            <a:picLocks noChangeAspect="1" noChangeArrowheads="1"/>
          </p:cNvPicPr>
          <p:nvPr/>
        </p:nvPicPr>
        <p:blipFill>
          <a:blip r:embed="rId2" cstate="print"/>
          <a:srcRect/>
          <a:stretch>
            <a:fillRect/>
          </a:stretch>
        </p:blipFill>
        <p:spPr bwMode="auto">
          <a:xfrm>
            <a:off x="4283968" y="555526"/>
            <a:ext cx="4690293" cy="2376264"/>
          </a:xfrm>
          <a:prstGeom prst="rect">
            <a:avLst/>
          </a:prstGeom>
          <a:noFill/>
          <a:ln w="9525">
            <a:noFill/>
            <a:miter lim="800000"/>
            <a:headEnd/>
            <a:tailEnd/>
          </a:ln>
        </p:spPr>
      </p:pic>
      <p:sp>
        <p:nvSpPr>
          <p:cNvPr id="8" name="Прямоугольник 7"/>
          <p:cNvSpPr/>
          <p:nvPr/>
        </p:nvSpPr>
        <p:spPr>
          <a:xfrm>
            <a:off x="179512" y="2859782"/>
            <a:ext cx="8964488" cy="2100575"/>
          </a:xfrm>
          <a:prstGeom prst="rect">
            <a:avLst/>
          </a:prstGeom>
        </p:spPr>
        <p:txBody>
          <a:bodyPr wrap="square">
            <a:spAutoFit/>
          </a:bodyPr>
          <a:lstStyle/>
          <a:p>
            <a:r>
              <a:rPr lang="ru-RU" sz="1750" b="1" u="sng" dirty="0"/>
              <a:t>Применение </a:t>
            </a:r>
            <a:r>
              <a:rPr lang="ru-RU" sz="1750" b="1" u="sng" dirty="0" err="1"/>
              <a:t>Эйлеровых</a:t>
            </a:r>
            <a:r>
              <a:rPr lang="ru-RU" sz="1750" b="1" u="sng" dirty="0"/>
              <a:t> и гамильтоновых путей</a:t>
            </a:r>
            <a:r>
              <a:rPr lang="en-US" sz="1750" b="1" u="sng" dirty="0"/>
              <a:t>:</a:t>
            </a:r>
          </a:p>
          <a:p>
            <a:endParaRPr lang="ru-RU" sz="800" b="1" dirty="0"/>
          </a:p>
          <a:p>
            <a:pPr>
              <a:buFont typeface="Calibri" pitchFamily="34" charset="0"/>
              <a:buChar char="‐"/>
            </a:pPr>
            <a:r>
              <a:rPr lang="ru-RU" sz="1750" b="1" dirty="0"/>
              <a:t>Проектирование сетей</a:t>
            </a:r>
            <a:r>
              <a:rPr lang="ru-RU" sz="1750" dirty="0"/>
              <a:t>: гамильтоновы циклы оптимизируют маршрутизацию и минимизируют сетевые затраты (например, оптоволоконные сети).</a:t>
            </a:r>
          </a:p>
          <a:p>
            <a:pPr>
              <a:buFont typeface="Calibri" pitchFamily="34" charset="0"/>
              <a:buChar char="‐"/>
            </a:pPr>
            <a:r>
              <a:rPr lang="ru-RU" sz="1750" b="1" dirty="0"/>
              <a:t>Проектирование схем</a:t>
            </a:r>
            <a:r>
              <a:rPr lang="ru-RU" sz="1750" dirty="0"/>
              <a:t>: </a:t>
            </a:r>
            <a:r>
              <a:rPr lang="ru-RU" sz="1750" dirty="0" err="1"/>
              <a:t>эйлеровы</a:t>
            </a:r>
            <a:r>
              <a:rPr lang="ru-RU" sz="1750" dirty="0"/>
              <a:t> пути сокращают количество трассировок на печатных платах (например, эффективная топология схем).</a:t>
            </a:r>
          </a:p>
          <a:p>
            <a:pPr>
              <a:buFont typeface="Calibri" pitchFamily="34" charset="0"/>
              <a:buChar char="‐"/>
            </a:pPr>
            <a:r>
              <a:rPr lang="ru-RU" sz="1750" b="1" dirty="0"/>
              <a:t>Робототехника: </a:t>
            </a:r>
            <a:r>
              <a:rPr lang="ru-RU" sz="1750" dirty="0" err="1"/>
              <a:t>эйлеровы</a:t>
            </a:r>
            <a:r>
              <a:rPr lang="ru-RU" sz="1750" dirty="0"/>
              <a:t> пути планируют маршруты для покрытия областей без повторных проходов.</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C3F17D5-786D-D4D7-7EF3-CC32C9CD62AD}"/>
            </a:ext>
          </a:extLst>
        </p:cNvPr>
        <p:cNvGrpSpPr/>
        <p:nvPr/>
      </p:nvGrpSpPr>
      <p:grpSpPr>
        <a:xfrm>
          <a:off x="0" y="0"/>
          <a:ext cx="0" cy="0"/>
          <a:chOff x="0" y="0"/>
          <a:chExt cx="0" cy="0"/>
        </a:xfrm>
      </p:grpSpPr>
      <p:sp>
        <p:nvSpPr>
          <p:cNvPr id="3" name="TextBox 2">
            <a:extLst>
              <a:ext uri="{FF2B5EF4-FFF2-40B4-BE49-F238E27FC236}">
                <a16:creationId xmlns="" xmlns:a16="http://schemas.microsoft.com/office/drawing/2014/main" id="{8D3F822B-DC4F-5EF3-3454-334AC4113188}"/>
              </a:ext>
            </a:extLst>
          </p:cNvPr>
          <p:cNvSpPr txBox="1"/>
          <p:nvPr/>
        </p:nvSpPr>
        <p:spPr>
          <a:xfrm>
            <a:off x="107504" y="51470"/>
            <a:ext cx="8921802" cy="707886"/>
          </a:xfrm>
          <a:prstGeom prst="rect">
            <a:avLst/>
          </a:prstGeom>
          <a:noFill/>
        </p:spPr>
        <p:txBody>
          <a:bodyPr wrap="square">
            <a:spAutoFit/>
          </a:bodyPr>
          <a:lstStyle/>
          <a:p>
            <a:pPr algn="ctr"/>
            <a:r>
              <a:rPr lang="ru-RU" sz="2000" b="1" dirty="0"/>
              <a:t>Задача 1. В классе 30 человек. Может ли быть так, что 9 из них имеют по 3 друга, 11 - по 4 друга, а 10 - по 5 друзей?</a:t>
            </a:r>
          </a:p>
        </p:txBody>
      </p:sp>
      <mc:AlternateContent xmlns:mc="http://schemas.openxmlformats.org/markup-compatibility/2006">
        <mc:Choice xmlns="" xmlns:a14="http://schemas.microsoft.com/office/drawing/2010/main" Requires="a14">
          <p:sp>
            <p:nvSpPr>
              <p:cNvPr id="5" name="TextBox 4">
                <a:extLst>
                  <a:ext uri="{FF2B5EF4-FFF2-40B4-BE49-F238E27FC236}">
                    <a16:creationId xmlns:a16="http://schemas.microsoft.com/office/drawing/2014/main" id="{A777E0B8-C803-B027-33A1-FC8A1A18CB3C}"/>
                  </a:ext>
                </a:extLst>
              </p:cNvPr>
              <p:cNvSpPr txBox="1"/>
              <p:nvPr/>
            </p:nvSpPr>
            <p:spPr>
              <a:xfrm>
                <a:off x="21545" y="746523"/>
                <a:ext cx="8928992" cy="4447179"/>
              </a:xfrm>
              <a:prstGeom prst="rect">
                <a:avLst/>
              </a:prstGeom>
              <a:noFill/>
            </p:spPr>
            <p:txBody>
              <a:bodyPr wrap="square">
                <a:spAutoFit/>
              </a:bodyPr>
              <a:lstStyle/>
              <a:p>
                <a:pPr algn="l">
                  <a:lnSpc>
                    <a:spcPts val="1650"/>
                  </a:lnSpc>
                  <a:spcAft>
                    <a:spcPts val="600"/>
                  </a:spcAft>
                  <a:buNone/>
                </a:pPr>
                <a:r>
                  <a:rPr lang="ru-RU" sz="1400" b="0" dirty="0">
                    <a:effectLst/>
                    <a:latin typeface="YS Text"/>
                  </a:rPr>
                  <a:t>Пусть каждый </a:t>
                </a:r>
                <a:r>
                  <a:rPr lang="ru-RU" sz="1400" dirty="0">
                    <a:effectLst/>
                    <a:latin typeface="YS Text"/>
                  </a:rPr>
                  <a:t>ученик</a:t>
                </a:r>
                <a:r>
                  <a:rPr lang="ru-RU" sz="1400" b="0" dirty="0">
                    <a:effectLst/>
                    <a:latin typeface="YS Text"/>
                  </a:rPr>
                  <a:t> класса будет </a:t>
                </a:r>
                <a:r>
                  <a:rPr lang="ru-RU" sz="1400" dirty="0">
                    <a:effectLst/>
                    <a:latin typeface="YS Text"/>
                  </a:rPr>
                  <a:t>вершиной</a:t>
                </a:r>
                <a:r>
                  <a:rPr lang="ru-RU" sz="1400" b="0" dirty="0">
                    <a:effectLst/>
                    <a:latin typeface="YS Text"/>
                  </a:rPr>
                  <a:t>, а взаимоотношения между учениками — ребром, степень вершины (число смежных вершин) соответствует количеству друзей у данного ученика.</a:t>
                </a:r>
              </a:p>
              <a:p>
                <a:pPr algn="l">
                  <a:lnSpc>
                    <a:spcPts val="1650"/>
                  </a:lnSpc>
                  <a:spcAft>
                    <a:spcPts val="600"/>
                  </a:spcAft>
                  <a:buNone/>
                </a:pPr>
                <a:r>
                  <a:rPr lang="ru-RU" sz="1400" b="0" dirty="0">
                    <a:effectLst/>
                    <a:latin typeface="YS Text"/>
                  </a:rPr>
                  <a:t>Тогда:</a:t>
                </a:r>
              </a:p>
              <a:p>
                <a:pPr algn="l">
                  <a:lnSpc>
                    <a:spcPts val="1650"/>
                  </a:lnSpc>
                  <a:spcBef>
                    <a:spcPts val="600"/>
                  </a:spcBef>
                  <a:spcAft>
                    <a:spcPts val="600"/>
                  </a:spcAft>
                  <a:buFont typeface="Arial" panose="020B0604020202020204" pitchFamily="34" charset="0"/>
                  <a:buChar char="•"/>
                </a:pP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𝑛</m:t>
                        </m:r>
                      </m:e>
                      <m:sub>
                        <m:r>
                          <a:rPr lang="ar-AE" sz="1400" i="0">
                            <a:latin typeface="Cambria Math" panose="02040503050406030204" pitchFamily="18" charset="0"/>
                          </a:rPr>
                          <m:t>3</m:t>
                        </m:r>
                      </m:sub>
                    </m:sSub>
                    <m:r>
                      <a:rPr lang="ar-AE" sz="1400" i="0">
                        <a:latin typeface="Cambria Math" panose="02040503050406030204" pitchFamily="18" charset="0"/>
                      </a:rPr>
                      <m:t>=</m:t>
                    </m:r>
                    <m:r>
                      <a:rPr lang="ar-AE" sz="1400" i="0">
                        <a:latin typeface="Cambria Math" panose="02040503050406030204" pitchFamily="18" charset="0"/>
                      </a:rPr>
                      <m:t>9</m:t>
                    </m:r>
                  </m:oMath>
                </a14:m>
                <a:r>
                  <a:rPr lang="ar-AE" sz="1400" b="0" i="0" dirty="0">
                    <a:effectLst/>
                    <a:latin typeface="YS Text"/>
                  </a:rPr>
                  <a:t> — </a:t>
                </a:r>
                <a:r>
                  <a:rPr lang="ru-RU" sz="1400" b="0" i="0" dirty="0">
                    <a:effectLst/>
                    <a:latin typeface="YS Text"/>
                  </a:rPr>
                  <a:t>число учеников, имеющих по 3 друга,</a:t>
                </a:r>
              </a:p>
              <a:p>
                <a:pPr algn="l">
                  <a:lnSpc>
                    <a:spcPts val="1650"/>
                  </a:lnSpc>
                  <a:spcAft>
                    <a:spcPts val="600"/>
                  </a:spcAft>
                  <a:buFont typeface="Arial" panose="020B0604020202020204" pitchFamily="34" charset="0"/>
                  <a:buChar char="•"/>
                </a:pP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𝑛</m:t>
                        </m:r>
                      </m:e>
                      <m:sub>
                        <m:r>
                          <a:rPr lang="ar-AE" sz="1400" i="0">
                            <a:latin typeface="Cambria Math" panose="02040503050406030204" pitchFamily="18" charset="0"/>
                          </a:rPr>
                          <m:t>4</m:t>
                        </m:r>
                      </m:sub>
                    </m:sSub>
                    <m:r>
                      <a:rPr lang="ar-AE" sz="1400" i="0">
                        <a:latin typeface="Cambria Math" panose="02040503050406030204" pitchFamily="18" charset="0"/>
                      </a:rPr>
                      <m:t>=</m:t>
                    </m:r>
                    <m:r>
                      <a:rPr lang="ar-AE" sz="1400" i="0">
                        <a:latin typeface="Cambria Math" panose="02040503050406030204" pitchFamily="18" charset="0"/>
                      </a:rPr>
                      <m:t>11</m:t>
                    </m:r>
                  </m:oMath>
                </a14:m>
                <a:r>
                  <a:rPr lang="ar-AE" sz="1400" b="0" i="0" dirty="0">
                    <a:effectLst/>
                    <a:latin typeface="YS Text"/>
                  </a:rPr>
                  <a:t> — </a:t>
                </a:r>
                <a:r>
                  <a:rPr lang="ru-RU" sz="1400" b="0" i="0" dirty="0">
                    <a:effectLst/>
                    <a:latin typeface="YS Text"/>
                  </a:rPr>
                  <a:t>число учеников, имеющих по 4 друга,</a:t>
                </a:r>
              </a:p>
              <a:p>
                <a:pPr algn="l">
                  <a:lnSpc>
                    <a:spcPts val="1650"/>
                  </a:lnSpc>
                  <a:spcAft>
                    <a:spcPts val="600"/>
                  </a:spcAft>
                  <a:buFont typeface="Arial" panose="020B0604020202020204" pitchFamily="34" charset="0"/>
                  <a:buChar char="•"/>
                </a:pP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𝑛</m:t>
                        </m:r>
                      </m:e>
                      <m:sub>
                        <m:r>
                          <a:rPr lang="ar-AE" sz="1400" i="0">
                            <a:latin typeface="Cambria Math" panose="02040503050406030204" pitchFamily="18" charset="0"/>
                          </a:rPr>
                          <m:t>5</m:t>
                        </m:r>
                      </m:sub>
                    </m:sSub>
                    <m:r>
                      <a:rPr lang="ar-AE" sz="1400" i="0">
                        <a:latin typeface="Cambria Math" panose="02040503050406030204" pitchFamily="18" charset="0"/>
                      </a:rPr>
                      <m:t>=</m:t>
                    </m:r>
                    <m:r>
                      <a:rPr lang="ar-AE" sz="1400" i="0">
                        <a:latin typeface="Cambria Math" panose="02040503050406030204" pitchFamily="18" charset="0"/>
                      </a:rPr>
                      <m:t>10</m:t>
                    </m:r>
                  </m:oMath>
                </a14:m>
                <a:r>
                  <a:rPr lang="ar-AE" sz="1400" b="0" i="0" dirty="0">
                    <a:effectLst/>
                    <a:latin typeface="YS Text"/>
                  </a:rPr>
                  <a:t> — </a:t>
                </a:r>
                <a:r>
                  <a:rPr lang="ru-RU" sz="1400" b="0" i="0" dirty="0">
                    <a:effectLst/>
                    <a:latin typeface="YS Text"/>
                  </a:rPr>
                  <a:t>число учеников, имеющих по 5 друзей.</a:t>
                </a:r>
              </a:p>
              <a:p>
                <a:pPr algn="l">
                  <a:lnSpc>
                    <a:spcPts val="1650"/>
                  </a:lnSpc>
                  <a:spcAft>
                    <a:spcPts val="600"/>
                  </a:spcAft>
                  <a:buNone/>
                </a:pPr>
                <a:r>
                  <a:rPr lang="ru-RU" sz="1400" b="0" dirty="0">
                    <a:effectLst/>
                    <a:latin typeface="YS Text"/>
                  </a:rPr>
                  <a:t>Общее число учеников в классе </a:t>
                </a:r>
                <a14:m>
                  <m:oMath xmlns:m="http://schemas.openxmlformats.org/officeDocument/2006/math">
                    <m:r>
                      <a:rPr lang="ru-RU" sz="1400" i="1">
                        <a:latin typeface="Cambria Math" panose="02040503050406030204" pitchFamily="18" charset="0"/>
                      </a:rPr>
                      <m:t>𝑛</m:t>
                    </m:r>
                    <m:r>
                      <a:rPr lang="ru-RU" sz="1400" i="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𝑛</m:t>
                        </m:r>
                      </m:e>
                      <m:sub>
                        <m:r>
                          <a:rPr lang="ar-AE" sz="1400" i="0">
                            <a:latin typeface="Cambria Math" panose="02040503050406030204" pitchFamily="18" charset="0"/>
                          </a:rPr>
                          <m:t>3</m:t>
                        </m:r>
                      </m:sub>
                    </m:sSub>
                    <m:r>
                      <a:rPr lang="ar-AE" sz="1400" i="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𝑛</m:t>
                        </m:r>
                      </m:e>
                      <m:sub>
                        <m:r>
                          <a:rPr lang="ar-AE" sz="1400" i="0">
                            <a:latin typeface="Cambria Math" panose="02040503050406030204" pitchFamily="18" charset="0"/>
                          </a:rPr>
                          <m:t>4</m:t>
                        </m:r>
                      </m:sub>
                    </m:sSub>
                    <m:r>
                      <a:rPr lang="ar-AE" sz="1400" i="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𝑛</m:t>
                        </m:r>
                      </m:e>
                      <m:sub>
                        <m:r>
                          <a:rPr lang="ar-AE" sz="1400" i="0">
                            <a:latin typeface="Cambria Math" panose="02040503050406030204" pitchFamily="18" charset="0"/>
                          </a:rPr>
                          <m:t>5</m:t>
                        </m:r>
                      </m:sub>
                    </m:sSub>
                    <m:r>
                      <a:rPr lang="ar-AE" sz="1400" i="0">
                        <a:latin typeface="Cambria Math" panose="02040503050406030204" pitchFamily="18" charset="0"/>
                      </a:rPr>
                      <m:t>=</m:t>
                    </m:r>
                    <m:r>
                      <a:rPr lang="ar-AE" sz="1400" i="0">
                        <a:latin typeface="Cambria Math" panose="02040503050406030204" pitchFamily="18" charset="0"/>
                      </a:rPr>
                      <m:t>9</m:t>
                    </m:r>
                    <m:r>
                      <a:rPr lang="ar-AE" sz="1400" i="0">
                        <a:latin typeface="Cambria Math" panose="02040503050406030204" pitchFamily="18" charset="0"/>
                      </a:rPr>
                      <m:t>+</m:t>
                    </m:r>
                    <m:r>
                      <a:rPr lang="ar-AE" sz="1400" i="0">
                        <a:latin typeface="Cambria Math" panose="02040503050406030204" pitchFamily="18" charset="0"/>
                      </a:rPr>
                      <m:t>11</m:t>
                    </m:r>
                    <m:r>
                      <a:rPr lang="ar-AE" sz="1400" i="0">
                        <a:latin typeface="Cambria Math" panose="02040503050406030204" pitchFamily="18" charset="0"/>
                      </a:rPr>
                      <m:t>+</m:t>
                    </m:r>
                    <m:r>
                      <a:rPr lang="ar-AE" sz="1400" i="0">
                        <a:latin typeface="Cambria Math" panose="02040503050406030204" pitchFamily="18" charset="0"/>
                      </a:rPr>
                      <m:t>10</m:t>
                    </m:r>
                    <m:r>
                      <a:rPr lang="ar-AE" sz="1400" i="0">
                        <a:latin typeface="Cambria Math" panose="02040503050406030204" pitchFamily="18" charset="0"/>
                      </a:rPr>
                      <m:t>=</m:t>
                    </m:r>
                    <m:r>
                      <a:rPr lang="ar-AE" sz="1400" i="0">
                        <a:latin typeface="Cambria Math" panose="02040503050406030204" pitchFamily="18" charset="0"/>
                      </a:rPr>
                      <m:t>30</m:t>
                    </m:r>
                  </m:oMath>
                </a14:m>
                <a:r>
                  <a:rPr lang="ar-AE" sz="1400" b="0" dirty="0">
                    <a:effectLst/>
                    <a:latin typeface="YS Text"/>
                  </a:rPr>
                  <a:t>.</a:t>
                </a:r>
              </a:p>
              <a:p>
                <a:pPr>
                  <a:lnSpc>
                    <a:spcPts val="1650"/>
                  </a:lnSpc>
                  <a:spcAft>
                    <a:spcPts val="600"/>
                  </a:spcAft>
                </a:pPr>
                <a:r>
                  <a:rPr lang="ru-RU" sz="1400" b="0" dirty="0">
                    <a:effectLst/>
                    <a:latin typeface="YS Text"/>
                  </a:rPr>
                  <a:t>Каждое ребро соответствует дружбе между двумя учениками. Сумма степеней всех вершин графа равна удвоенному числу рёбер, так как каждое ребро увеличивает степень двух вершин на 1. Таким образом, сумма степеней всех вершин равна: </a:t>
                </a:r>
                <a14:m>
                  <m:oMath xmlns:m="http://schemas.openxmlformats.org/officeDocument/2006/math">
                    <m:sSub>
                      <m:sSubPr>
                        <m:ctrlPr>
                          <a:rPr lang="ar-AE" sz="1400" i="1">
                            <a:latin typeface="Cambria Math" panose="02040503050406030204" pitchFamily="18" charset="0"/>
                          </a:rPr>
                        </m:ctrlPr>
                      </m:sSubPr>
                      <m:e>
                        <m:r>
                          <a:rPr lang="ru-RU" sz="1400" b="0" i="1" smtClean="0">
                            <a:latin typeface="Cambria Math" panose="02040503050406030204" pitchFamily="18" charset="0"/>
                          </a:rPr>
                          <m:t>3</m:t>
                        </m:r>
                        <m:r>
                          <a:rPr lang="ar-AE" sz="1400" i="1">
                            <a:latin typeface="Cambria Math" panose="02040503050406030204" pitchFamily="18" charset="0"/>
                          </a:rPr>
                          <m:t>𝑛</m:t>
                        </m:r>
                      </m:e>
                      <m:sub>
                        <m:r>
                          <a:rPr lang="ar-AE" sz="1400">
                            <a:latin typeface="Cambria Math" panose="02040503050406030204" pitchFamily="18" charset="0"/>
                          </a:rPr>
                          <m:t>3</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ru-RU" sz="1400" b="0" i="1" smtClean="0">
                            <a:latin typeface="Cambria Math" panose="02040503050406030204" pitchFamily="18" charset="0"/>
                          </a:rPr>
                          <m:t>4</m:t>
                        </m:r>
                        <m:r>
                          <a:rPr lang="ar-AE" sz="1400" i="1">
                            <a:latin typeface="Cambria Math" panose="02040503050406030204" pitchFamily="18" charset="0"/>
                          </a:rPr>
                          <m:t>𝑛</m:t>
                        </m:r>
                      </m:e>
                      <m:sub>
                        <m:r>
                          <a:rPr lang="ar-AE" sz="1400">
                            <a:latin typeface="Cambria Math" panose="02040503050406030204" pitchFamily="18" charset="0"/>
                          </a:rPr>
                          <m:t>4</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ru-RU" sz="1400" b="0" i="1" smtClean="0">
                            <a:latin typeface="Cambria Math" panose="02040503050406030204" pitchFamily="18" charset="0"/>
                          </a:rPr>
                          <m:t>5</m:t>
                        </m:r>
                        <m:r>
                          <a:rPr lang="ar-AE" sz="1400" i="1">
                            <a:latin typeface="Cambria Math" panose="02040503050406030204" pitchFamily="18" charset="0"/>
                          </a:rPr>
                          <m:t>𝑛</m:t>
                        </m:r>
                      </m:e>
                      <m:sub>
                        <m:r>
                          <a:rPr lang="ar-AE" sz="1400">
                            <a:latin typeface="Cambria Math" panose="02040503050406030204" pitchFamily="18" charset="0"/>
                          </a:rPr>
                          <m:t>5</m:t>
                        </m:r>
                      </m:sub>
                    </m:sSub>
                    <m:r>
                      <a:rPr lang="ar-AE" sz="1400" i="1">
                        <a:latin typeface="Cambria Math" panose="02040503050406030204" pitchFamily="18" charset="0"/>
                      </a:rPr>
                      <m:t> </m:t>
                    </m:r>
                  </m:oMath>
                </a14:m>
                <a:r>
                  <a:rPr lang="pt-BR" sz="1400" dirty="0"/>
                  <a:t>​=</a:t>
                </a:r>
                <a:r>
                  <a:rPr lang="ru-RU" sz="1400" dirty="0"/>
                  <a:t> </a:t>
                </a:r>
                <a:r>
                  <a:rPr lang="pt-BR" sz="1400" dirty="0"/>
                  <a:t>27</a:t>
                </a:r>
                <a:r>
                  <a:rPr lang="ru-RU" sz="1400" dirty="0"/>
                  <a:t> </a:t>
                </a:r>
                <a:r>
                  <a:rPr lang="pt-BR" sz="1400" dirty="0"/>
                  <a:t>+</a:t>
                </a:r>
                <a:r>
                  <a:rPr lang="ru-RU" sz="1400" dirty="0"/>
                  <a:t> </a:t>
                </a:r>
                <a:r>
                  <a:rPr lang="pt-BR" sz="1400" dirty="0"/>
                  <a:t>44</a:t>
                </a:r>
                <a:r>
                  <a:rPr lang="ru-RU" sz="1400" dirty="0"/>
                  <a:t> </a:t>
                </a:r>
                <a:r>
                  <a:rPr lang="pt-BR" sz="1400" dirty="0"/>
                  <a:t>+</a:t>
                </a:r>
                <a:r>
                  <a:rPr lang="ru-RU" sz="1400" dirty="0"/>
                  <a:t> </a:t>
                </a:r>
                <a:r>
                  <a:rPr lang="pt-BR" sz="1400" dirty="0"/>
                  <a:t>50</a:t>
                </a:r>
                <a:r>
                  <a:rPr lang="ru-RU" sz="1400" dirty="0"/>
                  <a:t> </a:t>
                </a:r>
                <a:r>
                  <a:rPr lang="pt-BR" sz="1400" dirty="0"/>
                  <a:t>=</a:t>
                </a:r>
                <a:r>
                  <a:rPr lang="ru-RU" sz="1400" dirty="0"/>
                  <a:t> </a:t>
                </a:r>
                <a:r>
                  <a:rPr lang="pt-BR" sz="1400" dirty="0"/>
                  <a:t>121</a:t>
                </a:r>
                <a:endParaRPr lang="ru-RU" sz="1400" b="0" dirty="0">
                  <a:effectLst/>
                  <a:latin typeface="YS Text"/>
                </a:endParaRPr>
              </a:p>
              <a:p>
                <a:pPr algn="l">
                  <a:lnSpc>
                    <a:spcPts val="1650"/>
                  </a:lnSpc>
                  <a:spcAft>
                    <a:spcPts val="600"/>
                  </a:spcAft>
                  <a:buNone/>
                </a:pPr>
                <a:r>
                  <a:rPr lang="ru-RU" sz="1400" b="0" dirty="0">
                    <a:effectLst/>
                    <a:latin typeface="YS Text"/>
                  </a:rPr>
                  <a:t>Так как сумма степеней всех вершин равна удвоенному числу рёбер, то:</a:t>
                </a:r>
              </a:p>
              <a:p>
                <a:pPr>
                  <a:buNone/>
                </a:pPr>
                <a14:m>
                  <m:oMathPara xmlns:m="http://schemas.openxmlformats.org/officeDocument/2006/math">
                    <m:oMathParaPr>
                      <m:jc m:val="centerGroup"/>
                    </m:oMathParaPr>
                    <m:oMath xmlns:m="http://schemas.openxmlformats.org/officeDocument/2006/math">
                      <m:r>
                        <a:rPr lang="ru-RU" sz="1400">
                          <a:latin typeface="Cambria Math" panose="02040503050406030204" pitchFamily="18" charset="0"/>
                        </a:rPr>
                        <m:t>2</m:t>
                      </m:r>
                      <m:r>
                        <a:rPr lang="ru-RU" sz="1400" i="1">
                          <a:latin typeface="Cambria Math" panose="02040503050406030204" pitchFamily="18" charset="0"/>
                        </a:rPr>
                        <m:t>𝐸</m:t>
                      </m:r>
                      <m:r>
                        <a:rPr lang="ru-RU" sz="1400" i="0">
                          <a:latin typeface="Cambria Math" panose="02040503050406030204" pitchFamily="18" charset="0"/>
                        </a:rPr>
                        <m:t>=</m:t>
                      </m:r>
                      <m:r>
                        <a:rPr lang="ru-RU" sz="1400" i="0">
                          <a:latin typeface="Cambria Math" panose="02040503050406030204" pitchFamily="18" charset="0"/>
                        </a:rPr>
                        <m:t>121</m:t>
                      </m:r>
                      <m:r>
                        <m:rPr>
                          <m:nor/>
                        </m:rPr>
                        <a:rPr lang="ru-RU" sz="1400" b="0" i="1">
                          <a:latin typeface="Cambria Math" panose="02040503050406030204" pitchFamily="18" charset="0"/>
                        </a:rPr>
                        <m:t>  </m:t>
                      </m:r>
                      <m:r>
                        <a:rPr lang="ru-RU" sz="1400" b="0" i="0">
                          <a:latin typeface="Cambria Math" panose="02040503050406030204" pitchFamily="18" charset="0"/>
                        </a:rPr>
                        <m:t>⟹</m:t>
                      </m:r>
                      <m:r>
                        <m:rPr>
                          <m:nor/>
                        </m:rPr>
                        <a:rPr lang="ru-RU" sz="1400" b="0" i="1">
                          <a:latin typeface="Cambria Math" panose="02040503050406030204" pitchFamily="18" charset="0"/>
                        </a:rPr>
                        <m:t>  </m:t>
                      </m:r>
                      <m:r>
                        <a:rPr lang="ru-RU" sz="1400" b="0" i="1">
                          <a:latin typeface="Cambria Math" panose="02040503050406030204" pitchFamily="18" charset="0"/>
                        </a:rPr>
                        <m:t>𝐸</m:t>
                      </m:r>
                      <m:r>
                        <a:rPr lang="ru-RU" sz="1400" b="0" i="0">
                          <a:latin typeface="Cambria Math" panose="02040503050406030204" pitchFamily="18" charset="0"/>
                        </a:rPr>
                        <m:t>=</m:t>
                      </m:r>
                      <m:f>
                        <m:fPr>
                          <m:ctrlPr>
                            <a:rPr lang="ar-AE" sz="1400" b="0" i="1">
                              <a:latin typeface="Cambria Math" panose="02040503050406030204" pitchFamily="18" charset="0"/>
                            </a:rPr>
                          </m:ctrlPr>
                        </m:fPr>
                        <m:num>
                          <m:r>
                            <a:rPr lang="ar-AE" sz="1400" b="0" i="0">
                              <a:latin typeface="Cambria Math" panose="02040503050406030204" pitchFamily="18" charset="0"/>
                            </a:rPr>
                            <m:t>121</m:t>
                          </m:r>
                        </m:num>
                        <m:den>
                          <m:r>
                            <a:rPr lang="ar-AE" sz="1400" b="0" i="0">
                              <a:latin typeface="Cambria Math" panose="02040503050406030204" pitchFamily="18" charset="0"/>
                            </a:rPr>
                            <m:t>2</m:t>
                          </m:r>
                        </m:den>
                      </m:f>
                      <m:r>
                        <a:rPr lang="ar-AE" sz="1400" b="0" i="0">
                          <a:latin typeface="Cambria Math" panose="02040503050406030204" pitchFamily="18" charset="0"/>
                        </a:rPr>
                        <m:t>.</m:t>
                      </m:r>
                    </m:oMath>
                  </m:oMathPara>
                </a14:m>
                <a:endParaRPr lang="ru-RU" sz="1400" b="0" dirty="0"/>
              </a:p>
              <a:p>
                <a:pPr>
                  <a:buNone/>
                </a:pPr>
                <a:endParaRPr lang="ar-AE" sz="1400" b="0" dirty="0"/>
              </a:p>
              <a:p>
                <a:pPr>
                  <a:lnSpc>
                    <a:spcPts val="1650"/>
                  </a:lnSpc>
                  <a:spcAft>
                    <a:spcPts val="600"/>
                  </a:spcAft>
                </a:pPr>
                <a:r>
                  <a:rPr lang="ru-RU" sz="1400" b="0" dirty="0">
                    <a:effectLst/>
                    <a:latin typeface="YS Text"/>
                  </a:rPr>
                  <a:t>Однако число рёбер </a:t>
                </a:r>
                <a14:m>
                  <m:oMath xmlns:m="http://schemas.openxmlformats.org/officeDocument/2006/math">
                    <m:r>
                      <a:rPr lang="ru-RU" sz="1400" i="1">
                        <a:latin typeface="Cambria Math" panose="02040503050406030204" pitchFamily="18" charset="0"/>
                      </a:rPr>
                      <m:t>𝐸</m:t>
                    </m:r>
                  </m:oMath>
                </a14:m>
                <a:r>
                  <a:rPr lang="ru-RU" sz="1400" b="0" dirty="0">
                    <a:effectLst/>
                    <a:latin typeface="YS Text"/>
                  </a:rPr>
                  <a:t> должно быть целым числом, а </a:t>
                </a:r>
                <a14:m>
                  <m:oMath xmlns:m="http://schemas.openxmlformats.org/officeDocument/2006/math">
                    <m:f>
                      <m:fPr>
                        <m:ctrlPr>
                          <a:rPr lang="ar-AE" sz="1400" i="1">
                            <a:latin typeface="Cambria Math" panose="02040503050406030204" pitchFamily="18" charset="0"/>
                          </a:rPr>
                        </m:ctrlPr>
                      </m:fPr>
                      <m:num>
                        <m:r>
                          <a:rPr lang="ar-AE" sz="1400">
                            <a:latin typeface="Cambria Math" panose="02040503050406030204" pitchFamily="18" charset="0"/>
                          </a:rPr>
                          <m:t>121</m:t>
                        </m:r>
                      </m:num>
                      <m:den>
                        <m:r>
                          <a:rPr lang="ar-AE" sz="1400" i="0">
                            <a:latin typeface="Cambria Math" panose="02040503050406030204" pitchFamily="18" charset="0"/>
                          </a:rPr>
                          <m:t>2</m:t>
                        </m:r>
                      </m:den>
                    </m:f>
                    <m:r>
                      <a:rPr lang="ar-AE" sz="1400" i="0">
                        <a:latin typeface="Cambria Math" panose="02040503050406030204" pitchFamily="18" charset="0"/>
                      </a:rPr>
                      <m:t>=</m:t>
                    </m:r>
                    <m:r>
                      <a:rPr lang="ar-AE" sz="1400" i="0">
                        <a:latin typeface="Cambria Math" panose="02040503050406030204" pitchFamily="18" charset="0"/>
                      </a:rPr>
                      <m:t>60</m:t>
                    </m:r>
                    <m:r>
                      <a:rPr lang="ar-AE" sz="1400" i="0">
                        <a:latin typeface="Cambria Math" panose="02040503050406030204" pitchFamily="18" charset="0"/>
                      </a:rPr>
                      <m:t>.</m:t>
                    </m:r>
                    <m:r>
                      <a:rPr lang="ar-AE" sz="1400" i="0">
                        <a:latin typeface="Cambria Math" panose="02040503050406030204" pitchFamily="18" charset="0"/>
                      </a:rPr>
                      <m:t>5</m:t>
                    </m:r>
                  </m:oMath>
                </a14:m>
                <a:r>
                  <a:rPr lang="ar-AE" sz="1400" b="0" dirty="0">
                    <a:effectLst/>
                    <a:latin typeface="YS Text"/>
                  </a:rPr>
                  <a:t> — </a:t>
                </a:r>
                <a:r>
                  <a:rPr lang="ru-RU" sz="1400" b="0" dirty="0">
                    <a:effectLst/>
                    <a:latin typeface="YS Text"/>
                  </a:rPr>
                  <a:t>нецелое число. Это противоречит условию задачи, так как число рёбер графа не может быть дробным, такая ситуация невозможна. </a:t>
                </a:r>
                <a:r>
                  <a:rPr lang="ru-RU" sz="1400" b="1" u="sng" dirty="0">
                    <a:effectLst/>
                    <a:latin typeface="YS Text"/>
                  </a:rPr>
                  <a:t>С</a:t>
                </a:r>
                <a:r>
                  <a:rPr lang="ru-RU" sz="1400" b="1" u="sng" dirty="0"/>
                  <a:t>умма степеней вершин в любом графе чётна (равна удвоенному числу рёбер).</a:t>
                </a:r>
                <a:endParaRPr lang="ru-RU" sz="1400" b="1" u="sng" dirty="0">
                  <a:effectLst/>
                  <a:latin typeface="YS Text"/>
                </a:endParaRPr>
              </a:p>
            </p:txBody>
          </p:sp>
        </mc:Choice>
        <mc:Fallback>
          <p:sp>
            <p:nvSpPr>
              <p:cNvPr id="5" name="TextBox 4">
                <a:extLst>
                  <a:ext uri="{FF2B5EF4-FFF2-40B4-BE49-F238E27FC236}">
                    <a16:creationId xmlns="" xmlns:a16="http://schemas.microsoft.com/office/drawing/2014/main" id="{A777E0B8-C803-B027-33A1-FC8A1A18CB3C}"/>
                  </a:ext>
                </a:extLst>
              </p:cNvPr>
              <p:cNvSpPr txBox="1">
                <a:spLocks noRot="1" noChangeAspect="1" noMove="1" noResize="1" noEditPoints="1" noAdjustHandles="1" noChangeArrowheads="1" noChangeShapeType="1" noTextEdit="1"/>
              </p:cNvSpPr>
              <p:nvPr/>
            </p:nvSpPr>
            <p:spPr>
              <a:xfrm>
                <a:off x="21545" y="746523"/>
                <a:ext cx="8928992" cy="4447179"/>
              </a:xfrm>
              <a:prstGeom prst="rect">
                <a:avLst/>
              </a:prstGeom>
              <a:blipFill>
                <a:blip r:embed="rId2" cstate="print"/>
                <a:stretch>
                  <a:fillRect l="-205" t="-274" r="-683" b="-548"/>
                </a:stretch>
              </a:blipFill>
            </p:spPr>
            <p:txBody>
              <a:bodyPr/>
              <a:lstStyle/>
              <a:p>
                <a:r>
                  <a:rPr lang="ru-RU">
                    <a:noFill/>
                  </a:rPr>
                  <a:t> </a:t>
                </a:r>
              </a:p>
            </p:txBody>
          </p:sp>
        </mc:Fallback>
      </mc:AlternateContent>
    </p:spTree>
    <p:extLst>
      <p:ext uri="{BB962C8B-B14F-4D97-AF65-F5344CB8AC3E}">
        <p14:creationId xmlns="" xmlns:p14="http://schemas.microsoft.com/office/powerpoint/2010/main" val="845546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E283DB1-C13A-155C-A6F6-0EB9A5E23AAA}"/>
            </a:ext>
          </a:extLst>
        </p:cNvPr>
        <p:cNvGrpSpPr/>
        <p:nvPr/>
      </p:nvGrpSpPr>
      <p:grpSpPr>
        <a:xfrm>
          <a:off x="0" y="0"/>
          <a:ext cx="0" cy="0"/>
          <a:chOff x="0" y="0"/>
          <a:chExt cx="0" cy="0"/>
        </a:xfrm>
      </p:grpSpPr>
      <p:sp>
        <p:nvSpPr>
          <p:cNvPr id="2" name="TextBox 1">
            <a:extLst>
              <a:ext uri="{FF2B5EF4-FFF2-40B4-BE49-F238E27FC236}">
                <a16:creationId xmlns="" xmlns:a16="http://schemas.microsoft.com/office/drawing/2014/main" id="{71DFF09D-7720-D890-1CF1-5398C21EC6BB}"/>
              </a:ext>
            </a:extLst>
          </p:cNvPr>
          <p:cNvSpPr txBox="1"/>
          <p:nvPr/>
        </p:nvSpPr>
        <p:spPr>
          <a:xfrm>
            <a:off x="-7924" y="227873"/>
            <a:ext cx="8921802" cy="400110"/>
          </a:xfrm>
          <a:prstGeom prst="rect">
            <a:avLst/>
          </a:prstGeom>
          <a:noFill/>
        </p:spPr>
        <p:txBody>
          <a:bodyPr wrap="square">
            <a:spAutoFit/>
          </a:bodyPr>
          <a:lstStyle/>
          <a:p>
            <a:pPr algn="ctr"/>
            <a:r>
              <a:rPr lang="ru-RU" sz="2000" b="1" dirty="0"/>
              <a:t>Задача 2. Задача о кёнигсбергских мостах.</a:t>
            </a:r>
          </a:p>
        </p:txBody>
      </p:sp>
      <p:sp>
        <p:nvSpPr>
          <p:cNvPr id="6" name="TextBox 5">
            <a:extLst>
              <a:ext uri="{FF2B5EF4-FFF2-40B4-BE49-F238E27FC236}">
                <a16:creationId xmlns="" xmlns:a16="http://schemas.microsoft.com/office/drawing/2014/main" id="{D5B78BB8-406A-875B-D969-25EDE938498B}"/>
              </a:ext>
            </a:extLst>
          </p:cNvPr>
          <p:cNvSpPr txBox="1"/>
          <p:nvPr/>
        </p:nvSpPr>
        <p:spPr>
          <a:xfrm>
            <a:off x="258710" y="568300"/>
            <a:ext cx="8921802" cy="830997"/>
          </a:xfrm>
          <a:prstGeom prst="rect">
            <a:avLst/>
          </a:prstGeom>
          <a:noFill/>
        </p:spPr>
        <p:txBody>
          <a:bodyPr wrap="square">
            <a:spAutoFit/>
          </a:bodyPr>
          <a:lstStyle/>
          <a:p>
            <a:r>
              <a:rPr lang="ru-RU" sz="1600" b="1" dirty="0" err="1"/>
              <a:t>Зада́ча</a:t>
            </a:r>
            <a:r>
              <a:rPr lang="ru-RU" sz="1600" b="1" dirty="0"/>
              <a:t> о </a:t>
            </a:r>
            <a:r>
              <a:rPr lang="ru-RU" sz="1600" b="1" dirty="0" err="1"/>
              <a:t>кёнигсбе́ргских</a:t>
            </a:r>
            <a:r>
              <a:rPr lang="ru-RU" sz="1600" b="1" dirty="0"/>
              <a:t> </a:t>
            </a:r>
            <a:r>
              <a:rPr lang="ru-RU" sz="1600" b="1" dirty="0" err="1"/>
              <a:t>моста́х</a:t>
            </a:r>
            <a:r>
              <a:rPr lang="ru-RU" sz="1600" dirty="0"/>
              <a:t>, или </a:t>
            </a:r>
            <a:r>
              <a:rPr lang="ru-RU" sz="1600" b="1" dirty="0" err="1"/>
              <a:t>зада́ча</a:t>
            </a:r>
            <a:r>
              <a:rPr lang="ru-RU" sz="1600" b="1" dirty="0"/>
              <a:t> </a:t>
            </a:r>
            <a:r>
              <a:rPr lang="ru-RU" sz="1600" b="1" dirty="0" err="1"/>
              <a:t>Э́йлера</a:t>
            </a:r>
            <a:r>
              <a:rPr lang="ru-RU" sz="1600" dirty="0"/>
              <a:t> — старинная математическая задача, которая формулировалась </a:t>
            </a:r>
            <a:r>
              <a:rPr lang="ru-RU" sz="1600" dirty="0" err="1"/>
              <a:t>слудующим</a:t>
            </a:r>
            <a:r>
              <a:rPr lang="ru-RU" sz="1600" dirty="0"/>
              <a:t> образом, как можно пройти по всем семи мостам центра старого Кёнигсберга, не проходя ни по одному из них дважды.</a:t>
            </a:r>
          </a:p>
        </p:txBody>
      </p:sp>
      <p:pic>
        <p:nvPicPr>
          <p:cNvPr id="1032" name="Picture 8" descr="undefined">
            <a:extLst>
              <a:ext uri="{FF2B5EF4-FFF2-40B4-BE49-F238E27FC236}">
                <a16:creationId xmlns="" xmlns:a16="http://schemas.microsoft.com/office/drawing/2014/main" id="{7FDA9AE6-CC93-2976-ED52-AE3569EF6C12}"/>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5736" y="1392400"/>
            <a:ext cx="4752528" cy="374537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470982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BAF6899-ECFB-309A-035A-B17A99B84CB7}"/>
            </a:ext>
          </a:extLst>
        </p:cNvPr>
        <p:cNvGrpSpPr/>
        <p:nvPr/>
      </p:nvGrpSpPr>
      <p:grpSpPr>
        <a:xfrm>
          <a:off x="0" y="0"/>
          <a:ext cx="0" cy="0"/>
          <a:chOff x="0" y="0"/>
          <a:chExt cx="0" cy="0"/>
        </a:xfrm>
      </p:grpSpPr>
      <p:sp>
        <p:nvSpPr>
          <p:cNvPr id="2" name="TextBox 1">
            <a:extLst>
              <a:ext uri="{FF2B5EF4-FFF2-40B4-BE49-F238E27FC236}">
                <a16:creationId xmlns="" xmlns:a16="http://schemas.microsoft.com/office/drawing/2014/main" id="{4DF822D7-F5F9-1569-99B2-EECFF76663A7}"/>
              </a:ext>
            </a:extLst>
          </p:cNvPr>
          <p:cNvSpPr txBox="1"/>
          <p:nvPr/>
        </p:nvSpPr>
        <p:spPr>
          <a:xfrm>
            <a:off x="-7924" y="227873"/>
            <a:ext cx="8921802" cy="400110"/>
          </a:xfrm>
          <a:prstGeom prst="rect">
            <a:avLst/>
          </a:prstGeom>
          <a:noFill/>
        </p:spPr>
        <p:txBody>
          <a:bodyPr wrap="square">
            <a:spAutoFit/>
          </a:bodyPr>
          <a:lstStyle/>
          <a:p>
            <a:pPr algn="ctr"/>
            <a:r>
              <a:rPr lang="ru-RU" sz="2000" b="1" dirty="0"/>
              <a:t>Задача 2. Задача о кёнигсбергских мостах.</a:t>
            </a:r>
          </a:p>
        </p:txBody>
      </p:sp>
      <p:sp>
        <p:nvSpPr>
          <p:cNvPr id="6" name="TextBox 5">
            <a:extLst>
              <a:ext uri="{FF2B5EF4-FFF2-40B4-BE49-F238E27FC236}">
                <a16:creationId xmlns="" xmlns:a16="http://schemas.microsoft.com/office/drawing/2014/main" id="{9A4A42A1-F31B-F272-B327-04F0B7E5D7D7}"/>
              </a:ext>
            </a:extLst>
          </p:cNvPr>
          <p:cNvSpPr txBox="1"/>
          <p:nvPr/>
        </p:nvSpPr>
        <p:spPr>
          <a:xfrm>
            <a:off x="258710" y="568300"/>
            <a:ext cx="8921802" cy="830997"/>
          </a:xfrm>
          <a:prstGeom prst="rect">
            <a:avLst/>
          </a:prstGeom>
          <a:noFill/>
        </p:spPr>
        <p:txBody>
          <a:bodyPr wrap="square">
            <a:spAutoFit/>
          </a:bodyPr>
          <a:lstStyle/>
          <a:p>
            <a:r>
              <a:rPr lang="ru-RU" sz="1600" b="1" dirty="0" err="1"/>
              <a:t>Зада́ча</a:t>
            </a:r>
            <a:r>
              <a:rPr lang="ru-RU" sz="1600" b="1" dirty="0"/>
              <a:t> о </a:t>
            </a:r>
            <a:r>
              <a:rPr lang="ru-RU" sz="1600" b="1" dirty="0" err="1"/>
              <a:t>кёнигсбе́ргских</a:t>
            </a:r>
            <a:r>
              <a:rPr lang="ru-RU" sz="1600" b="1" dirty="0"/>
              <a:t> </a:t>
            </a:r>
            <a:r>
              <a:rPr lang="ru-RU" sz="1600" b="1" dirty="0" err="1"/>
              <a:t>моста́х</a:t>
            </a:r>
            <a:r>
              <a:rPr lang="ru-RU" sz="1600" dirty="0"/>
              <a:t>, или </a:t>
            </a:r>
            <a:r>
              <a:rPr lang="ru-RU" sz="1600" b="1" dirty="0" err="1"/>
              <a:t>зада́ча</a:t>
            </a:r>
            <a:r>
              <a:rPr lang="ru-RU" sz="1600" b="1" dirty="0"/>
              <a:t> </a:t>
            </a:r>
            <a:r>
              <a:rPr lang="ru-RU" sz="1600" b="1" dirty="0" err="1"/>
              <a:t>Э́йлера</a:t>
            </a:r>
            <a:r>
              <a:rPr lang="ru-RU" sz="1600" dirty="0"/>
              <a:t> — старинная математическая задача, которая формулировалась </a:t>
            </a:r>
            <a:r>
              <a:rPr lang="ru-RU" sz="1600" dirty="0" err="1"/>
              <a:t>слудующим</a:t>
            </a:r>
            <a:r>
              <a:rPr lang="ru-RU" sz="1600" dirty="0"/>
              <a:t> образом, как можно пройти по всем семи мостам центра старого Кёнигсберга, не проходя ни по одному из них дважды.</a:t>
            </a:r>
          </a:p>
        </p:txBody>
      </p:sp>
      <p:pic>
        <p:nvPicPr>
          <p:cNvPr id="1030" name="Picture 6">
            <a:extLst>
              <a:ext uri="{FF2B5EF4-FFF2-40B4-BE49-F238E27FC236}">
                <a16:creationId xmlns="" xmlns:a16="http://schemas.microsoft.com/office/drawing/2014/main" id="{9D66821B-3E1C-7DB5-552E-0A12695ADEDD}"/>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06681" y="1491631"/>
            <a:ext cx="3985912" cy="2361806"/>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8FE79348-1014-8CC0-0864-05AD5966EB28}"/>
              </a:ext>
            </a:extLst>
          </p:cNvPr>
          <p:cNvSpPr txBox="1"/>
          <p:nvPr/>
        </p:nvSpPr>
        <p:spPr>
          <a:xfrm>
            <a:off x="304066" y="3651870"/>
            <a:ext cx="8609812" cy="1446550"/>
          </a:xfrm>
          <a:prstGeom prst="rect">
            <a:avLst/>
          </a:prstGeom>
          <a:noFill/>
        </p:spPr>
        <p:txBody>
          <a:bodyPr wrap="square">
            <a:spAutoFit/>
          </a:bodyPr>
          <a:lstStyle/>
          <a:p>
            <a:r>
              <a:rPr lang="ru-RU" sz="1600" dirty="0"/>
              <a:t>вершины — это четыре части центра Кёнигсберга;</a:t>
            </a:r>
          </a:p>
          <a:p>
            <a:r>
              <a:rPr lang="ru-RU" sz="1600" dirty="0"/>
              <a:t>рёбра — это семь мостов в центре города;</a:t>
            </a:r>
          </a:p>
          <a:p>
            <a:endParaRPr lang="ru-RU" sz="800" dirty="0"/>
          </a:p>
          <a:p>
            <a:r>
              <a:rPr lang="ru-RU" sz="1600" dirty="0"/>
              <a:t>Задачу о кёнигсбергских мостах можно переформулировать в терминах теории графов следующим образом: существует ли в графе задачи о кёнигсбергских мостах эйлеров цикл или эйлерова цепь?</a:t>
            </a:r>
          </a:p>
        </p:txBody>
      </p:sp>
      <p:pic>
        <p:nvPicPr>
          <p:cNvPr id="1032" name="Picture 8" descr="undefined">
            <a:extLst>
              <a:ext uri="{FF2B5EF4-FFF2-40B4-BE49-F238E27FC236}">
                <a16:creationId xmlns="" xmlns:a16="http://schemas.microsoft.com/office/drawing/2014/main" id="{8BB35EBB-F86D-F974-8442-2BAE8EF22FC9}"/>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43608" y="1347614"/>
            <a:ext cx="2993713" cy="23592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78039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95B2581-A60F-A11B-1069-B0969B9D1901}"/>
            </a:ext>
          </a:extLst>
        </p:cNvPr>
        <p:cNvGrpSpPr/>
        <p:nvPr/>
      </p:nvGrpSpPr>
      <p:grpSpPr>
        <a:xfrm>
          <a:off x="0" y="0"/>
          <a:ext cx="0" cy="0"/>
          <a:chOff x="0" y="0"/>
          <a:chExt cx="0" cy="0"/>
        </a:xfrm>
      </p:grpSpPr>
      <p:sp>
        <p:nvSpPr>
          <p:cNvPr id="2" name="TextBox 1">
            <a:extLst>
              <a:ext uri="{FF2B5EF4-FFF2-40B4-BE49-F238E27FC236}">
                <a16:creationId xmlns="" xmlns:a16="http://schemas.microsoft.com/office/drawing/2014/main" id="{A798DFF1-B149-1F7B-D771-E310C0F5B134}"/>
              </a:ext>
            </a:extLst>
          </p:cNvPr>
          <p:cNvSpPr txBox="1"/>
          <p:nvPr/>
        </p:nvSpPr>
        <p:spPr>
          <a:xfrm>
            <a:off x="-7924" y="227873"/>
            <a:ext cx="8921802" cy="400110"/>
          </a:xfrm>
          <a:prstGeom prst="rect">
            <a:avLst/>
          </a:prstGeom>
          <a:noFill/>
        </p:spPr>
        <p:txBody>
          <a:bodyPr wrap="square">
            <a:spAutoFit/>
          </a:bodyPr>
          <a:lstStyle/>
          <a:p>
            <a:pPr algn="ctr"/>
            <a:r>
              <a:rPr lang="ru-RU" sz="2000" b="1" dirty="0"/>
              <a:t>Задача 2. Задача о кёнигсбергских мостах.</a:t>
            </a:r>
          </a:p>
        </p:txBody>
      </p:sp>
      <p:pic>
        <p:nvPicPr>
          <p:cNvPr id="1030" name="Picture 6">
            <a:extLst>
              <a:ext uri="{FF2B5EF4-FFF2-40B4-BE49-F238E27FC236}">
                <a16:creationId xmlns="" xmlns:a16="http://schemas.microsoft.com/office/drawing/2014/main" id="{511F60EF-5E01-60E6-FF02-F1534F433B50}"/>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423153" y="634371"/>
            <a:ext cx="3440473" cy="203861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B361C628-CEDB-C6BB-8A00-CEC337F9B134}"/>
              </a:ext>
            </a:extLst>
          </p:cNvPr>
          <p:cNvSpPr txBox="1"/>
          <p:nvPr/>
        </p:nvSpPr>
        <p:spPr>
          <a:xfrm>
            <a:off x="258710" y="612433"/>
            <a:ext cx="4601028" cy="2031325"/>
          </a:xfrm>
          <a:prstGeom prst="rect">
            <a:avLst/>
          </a:prstGeom>
          <a:noFill/>
        </p:spPr>
        <p:txBody>
          <a:bodyPr wrap="square">
            <a:spAutoFit/>
          </a:bodyPr>
          <a:lstStyle/>
          <a:p>
            <a:r>
              <a:rPr lang="ru-RU" b="1" dirty="0"/>
              <a:t>Вершина A (остров):</a:t>
            </a:r>
            <a:r>
              <a:rPr lang="ru-RU" dirty="0"/>
              <a:t> Степень = </a:t>
            </a:r>
            <a:r>
              <a:rPr lang="ru-RU" b="1" dirty="0"/>
              <a:t>5</a:t>
            </a:r>
            <a:r>
              <a:rPr lang="ru-RU" dirty="0"/>
              <a:t> (нечётная).</a:t>
            </a:r>
          </a:p>
          <a:p>
            <a:r>
              <a:rPr lang="ru-RU" b="1" dirty="0"/>
              <a:t>Вершина B (берег):</a:t>
            </a:r>
            <a:r>
              <a:rPr lang="ru-RU" dirty="0"/>
              <a:t> Степень = </a:t>
            </a:r>
            <a:r>
              <a:rPr lang="ru-RU" b="1" dirty="0"/>
              <a:t>3</a:t>
            </a:r>
            <a:r>
              <a:rPr lang="ru-RU" dirty="0"/>
              <a:t> (нечётная).</a:t>
            </a:r>
          </a:p>
          <a:p>
            <a:r>
              <a:rPr lang="ru-RU" b="1" dirty="0"/>
              <a:t>Вершина C (берег):</a:t>
            </a:r>
            <a:r>
              <a:rPr lang="ru-RU" dirty="0"/>
              <a:t> Степень = </a:t>
            </a:r>
            <a:r>
              <a:rPr lang="ru-RU" b="1" dirty="0"/>
              <a:t>3</a:t>
            </a:r>
            <a:r>
              <a:rPr lang="ru-RU" dirty="0"/>
              <a:t> (нечётная).</a:t>
            </a:r>
          </a:p>
          <a:p>
            <a:r>
              <a:rPr lang="ru-RU" b="1" dirty="0"/>
              <a:t>Вершина D (остров):</a:t>
            </a:r>
            <a:r>
              <a:rPr lang="ru-RU" dirty="0"/>
              <a:t> Степень = </a:t>
            </a:r>
            <a:r>
              <a:rPr lang="ru-RU" b="1" dirty="0"/>
              <a:t>3</a:t>
            </a:r>
            <a:r>
              <a:rPr lang="ru-RU" dirty="0"/>
              <a:t> (нечётная).</a:t>
            </a:r>
          </a:p>
          <a:p>
            <a:endParaRPr lang="ru-RU" b="1" dirty="0"/>
          </a:p>
          <a:p>
            <a:r>
              <a:rPr lang="ru-RU" b="1" dirty="0"/>
              <a:t>Вывод:</a:t>
            </a:r>
            <a:r>
              <a:rPr lang="ru-RU" dirty="0"/>
              <a:t> В графе Кёнигсбергских мостов </a:t>
            </a:r>
            <a:r>
              <a:rPr lang="ru-RU" b="1" dirty="0"/>
              <a:t>все четыре вершины имеют нечётную степень</a:t>
            </a:r>
            <a:r>
              <a:rPr lang="ru-RU" dirty="0"/>
              <a:t>.</a:t>
            </a:r>
          </a:p>
        </p:txBody>
      </p:sp>
      <p:sp>
        <p:nvSpPr>
          <p:cNvPr id="11" name="TextBox 10">
            <a:extLst>
              <a:ext uri="{FF2B5EF4-FFF2-40B4-BE49-F238E27FC236}">
                <a16:creationId xmlns="" xmlns:a16="http://schemas.microsoft.com/office/drawing/2014/main" id="{459CC26B-8705-4699-4CBA-8B29536212D0}"/>
              </a:ext>
            </a:extLst>
          </p:cNvPr>
          <p:cNvSpPr txBox="1"/>
          <p:nvPr/>
        </p:nvSpPr>
        <p:spPr>
          <a:xfrm>
            <a:off x="275106" y="2791968"/>
            <a:ext cx="8868894" cy="2185214"/>
          </a:xfrm>
          <a:prstGeom prst="rect">
            <a:avLst/>
          </a:prstGeom>
          <a:noFill/>
        </p:spPr>
        <p:txBody>
          <a:bodyPr wrap="square">
            <a:spAutoFit/>
          </a:bodyPr>
          <a:lstStyle/>
          <a:p>
            <a:r>
              <a:rPr lang="ru-RU" sz="1600" b="1" dirty="0"/>
              <a:t>Простой итог. Правило Эйлера звучит так:</a:t>
            </a:r>
          </a:p>
          <a:p>
            <a:endParaRPr lang="ru-RU" sz="800" dirty="0"/>
          </a:p>
          <a:p>
            <a:pPr marL="285750" indent="-285750">
              <a:buFont typeface="Calibri" panose="020F0502020204030204" pitchFamily="34" charset="0"/>
              <a:buChar char="‐"/>
            </a:pPr>
            <a:r>
              <a:rPr lang="ru-RU" sz="1600" dirty="0"/>
              <a:t>Если всех "нечётных" точек 0 — маршрут сделать МОЖНО, и он будет замкнутым (возврат  в начало).</a:t>
            </a:r>
          </a:p>
          <a:p>
            <a:pPr marL="285750" indent="-285750">
              <a:buFont typeface="Calibri" panose="020F0502020204030204" pitchFamily="34" charset="0"/>
              <a:buChar char="‐"/>
            </a:pPr>
            <a:r>
              <a:rPr lang="ru-RU" sz="1600" dirty="0"/>
              <a:t>Если "нечётных" точек ровно 2 — маршрут сделать МОЖНО, но начнётся он в одной из них, а закончится в другой.</a:t>
            </a:r>
          </a:p>
          <a:p>
            <a:pPr marL="285750" indent="-285750">
              <a:buFont typeface="Calibri" panose="020F0502020204030204" pitchFamily="34" charset="0"/>
              <a:buChar char="‐"/>
            </a:pPr>
            <a:r>
              <a:rPr lang="ru-RU" sz="1600" dirty="0"/>
              <a:t>Если "нечётных" точек больше 2 (1, 3, 4, 5...) — маршрут сделать НЕЛЬЗЯ.</a:t>
            </a:r>
          </a:p>
          <a:p>
            <a:endParaRPr lang="ru-RU" sz="1600" dirty="0"/>
          </a:p>
          <a:p>
            <a:r>
              <a:rPr lang="ru-RU" sz="1600" dirty="0"/>
              <a:t>В Кёнигсберге 4. Ответ: нельзя.</a:t>
            </a:r>
          </a:p>
        </p:txBody>
      </p:sp>
    </p:spTree>
    <p:extLst>
      <p:ext uri="{BB962C8B-B14F-4D97-AF65-F5344CB8AC3E}">
        <p14:creationId xmlns="" xmlns:p14="http://schemas.microsoft.com/office/powerpoint/2010/main" val="2558624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322A37C-92AE-4F95-8F7A-F1DE94F80824}"/>
            </a:ext>
          </a:extLst>
        </p:cNvPr>
        <p:cNvGrpSpPr/>
        <p:nvPr/>
      </p:nvGrpSpPr>
      <p:grpSpPr>
        <a:xfrm>
          <a:off x="0" y="0"/>
          <a:ext cx="0" cy="0"/>
          <a:chOff x="0" y="0"/>
          <a:chExt cx="0" cy="0"/>
        </a:xfrm>
      </p:grpSpPr>
      <p:sp>
        <p:nvSpPr>
          <p:cNvPr id="2" name="TextBox 1">
            <a:extLst>
              <a:ext uri="{FF2B5EF4-FFF2-40B4-BE49-F238E27FC236}">
                <a16:creationId xmlns="" xmlns:a16="http://schemas.microsoft.com/office/drawing/2014/main" id="{498D065B-6731-18FB-47F2-98B7F8746E50}"/>
              </a:ext>
            </a:extLst>
          </p:cNvPr>
          <p:cNvSpPr txBox="1"/>
          <p:nvPr/>
        </p:nvSpPr>
        <p:spPr>
          <a:xfrm>
            <a:off x="-7924" y="227873"/>
            <a:ext cx="8921802" cy="400110"/>
          </a:xfrm>
          <a:prstGeom prst="rect">
            <a:avLst/>
          </a:prstGeom>
          <a:noFill/>
        </p:spPr>
        <p:txBody>
          <a:bodyPr wrap="square">
            <a:spAutoFit/>
          </a:bodyPr>
          <a:lstStyle/>
          <a:p>
            <a:pPr algn="ctr"/>
            <a:r>
              <a:rPr lang="ru-RU" sz="2000" b="1" dirty="0"/>
              <a:t>Задача 2. Задача о кёнигсбергских мостах.</a:t>
            </a:r>
          </a:p>
        </p:txBody>
      </p:sp>
      <p:sp>
        <p:nvSpPr>
          <p:cNvPr id="9" name="TextBox 8">
            <a:extLst>
              <a:ext uri="{FF2B5EF4-FFF2-40B4-BE49-F238E27FC236}">
                <a16:creationId xmlns="" xmlns:a16="http://schemas.microsoft.com/office/drawing/2014/main" id="{E345B3E1-9B1F-1C62-78F1-563A264C432E}"/>
              </a:ext>
            </a:extLst>
          </p:cNvPr>
          <p:cNvSpPr txBox="1"/>
          <p:nvPr/>
        </p:nvSpPr>
        <p:spPr>
          <a:xfrm>
            <a:off x="18678" y="627983"/>
            <a:ext cx="9217024" cy="4247317"/>
          </a:xfrm>
          <a:prstGeom prst="rect">
            <a:avLst/>
          </a:prstGeom>
          <a:noFill/>
        </p:spPr>
        <p:txBody>
          <a:bodyPr wrap="square">
            <a:spAutoFit/>
          </a:bodyPr>
          <a:lstStyle/>
          <a:p>
            <a:r>
              <a:rPr lang="ru-RU" b="1" dirty="0"/>
              <a:t>Суть открытия Эйлера</a:t>
            </a:r>
          </a:p>
          <a:p>
            <a:r>
              <a:rPr lang="ru-RU" dirty="0"/>
              <a:t>Эйлер догадался, что дело не в длине пути и не в форме города, а в чётности — то есть, в том, чётное или нечётное количество мостов ведёт к каждой части суши (берегу или острову).</a:t>
            </a:r>
          </a:p>
          <a:p>
            <a:endParaRPr lang="ru-RU" dirty="0"/>
          </a:p>
          <a:p>
            <a:r>
              <a:rPr lang="ru-RU" b="1" dirty="0"/>
              <a:t>Ключевое правило</a:t>
            </a:r>
          </a:p>
          <a:p>
            <a:r>
              <a:rPr lang="ru-RU" dirty="0"/>
              <a:t>Каждый раз, когда покидается один из берегов по мосту, то потом нужно вернуться на него по другому мосту, чтобы в итоге оказаться там же.</a:t>
            </a:r>
          </a:p>
          <a:p>
            <a:endParaRPr lang="ru-RU" dirty="0"/>
          </a:p>
          <a:p>
            <a:r>
              <a:rPr lang="ru-RU" b="1" dirty="0"/>
              <a:t>Если мостов чётное число (2, 4, 6...):</a:t>
            </a:r>
          </a:p>
          <a:p>
            <a:r>
              <a:rPr lang="ru-RU" dirty="0"/>
              <a:t>Выйти → вернуться → выйти → вернуться. </a:t>
            </a:r>
          </a:p>
          <a:p>
            <a:endParaRPr lang="ru-RU" dirty="0"/>
          </a:p>
          <a:p>
            <a:r>
              <a:rPr lang="ru-RU" b="1" dirty="0"/>
              <a:t>Если мостов нечётное число (1, 3, 5...):</a:t>
            </a:r>
          </a:p>
          <a:p>
            <a:r>
              <a:rPr lang="ru-RU" dirty="0"/>
              <a:t>выйти → вернуться → выйти. Последний раз выйти, но вернуться уже не нельзя, потому что мосты закончились. Значит, эта точка должна быть либо началом, либо концом маршрута.</a:t>
            </a:r>
          </a:p>
        </p:txBody>
      </p:sp>
    </p:spTree>
    <p:extLst>
      <p:ext uri="{BB962C8B-B14F-4D97-AF65-F5344CB8AC3E}">
        <p14:creationId xmlns="" xmlns:p14="http://schemas.microsoft.com/office/powerpoint/2010/main" val="40798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print"/>
          <a:srcRect/>
          <a:stretch>
            <a:fillRect/>
          </a:stretch>
        </p:blipFill>
        <p:spPr bwMode="auto">
          <a:xfrm>
            <a:off x="4644009" y="2931790"/>
            <a:ext cx="4032447" cy="2142036"/>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107504" y="627534"/>
            <a:ext cx="3879742" cy="2160240"/>
          </a:xfrm>
          <a:prstGeom prst="rect">
            <a:avLst/>
          </a:prstGeom>
          <a:noFill/>
          <a:ln w="9525">
            <a:noFill/>
            <a:miter lim="800000"/>
            <a:headEnd/>
            <a:tailEnd/>
          </a:ln>
        </p:spPr>
      </p:pic>
      <p:sp>
        <p:nvSpPr>
          <p:cNvPr id="4" name="Заголовок 1"/>
          <p:cNvSpPr>
            <a:spLocks noGrp="1"/>
          </p:cNvSpPr>
          <p:nvPr>
            <p:ph type="title"/>
          </p:nvPr>
        </p:nvSpPr>
        <p:spPr>
          <a:xfrm>
            <a:off x="457200" y="-92546"/>
            <a:ext cx="8229600" cy="857250"/>
          </a:xfrm>
        </p:spPr>
        <p:txBody>
          <a:bodyPr>
            <a:normAutofit/>
          </a:bodyPr>
          <a:lstStyle/>
          <a:p>
            <a:r>
              <a:rPr lang="ru-RU" sz="3600" dirty="0"/>
              <a:t>Типы графов в структурах данных</a:t>
            </a:r>
          </a:p>
        </p:txBody>
      </p:sp>
      <p:sp>
        <p:nvSpPr>
          <p:cNvPr id="8" name="Прямоугольник 7"/>
          <p:cNvSpPr/>
          <p:nvPr/>
        </p:nvSpPr>
        <p:spPr>
          <a:xfrm>
            <a:off x="4248472" y="626224"/>
            <a:ext cx="5004048" cy="2377574"/>
          </a:xfrm>
          <a:prstGeom prst="rect">
            <a:avLst/>
          </a:prstGeom>
        </p:spPr>
        <p:txBody>
          <a:bodyPr wrap="square">
            <a:spAutoFit/>
          </a:bodyPr>
          <a:lstStyle/>
          <a:p>
            <a:r>
              <a:rPr lang="ru-RU" sz="1650" b="1" dirty="0"/>
              <a:t>Неориентированный граф (</a:t>
            </a:r>
            <a:r>
              <a:rPr lang="en-US" sz="1650" b="1" dirty="0"/>
              <a:t>Undirected Graph</a:t>
            </a:r>
            <a:r>
              <a:rPr lang="ru-RU" sz="1650" b="1" dirty="0"/>
              <a:t>)</a:t>
            </a:r>
          </a:p>
          <a:p>
            <a:r>
              <a:rPr lang="ru-RU" sz="1650" dirty="0"/>
              <a:t>Граф, в котором ребра не имеют никакого направления. Узлы являются неупорядоченными парами в определении каждого ребра.</a:t>
            </a:r>
          </a:p>
          <a:p>
            <a:endParaRPr lang="ru-RU" sz="1650" dirty="0"/>
          </a:p>
          <a:p>
            <a:r>
              <a:rPr lang="ru-RU" sz="1650" b="1" dirty="0"/>
              <a:t>Ориентированный граф (</a:t>
            </a:r>
            <a:r>
              <a:rPr lang="en-US" sz="1650" b="1" dirty="0"/>
              <a:t>Directed Graph</a:t>
            </a:r>
            <a:r>
              <a:rPr lang="ru-RU" sz="1650" b="1" dirty="0"/>
              <a:t>)</a:t>
            </a:r>
          </a:p>
          <a:p>
            <a:r>
              <a:rPr lang="ru-RU" sz="1650" dirty="0"/>
              <a:t>Граф, в котором ребро имеет направление. Узлы являются упорядоченными парами в определении каждого ребра. </a:t>
            </a:r>
          </a:p>
        </p:txBody>
      </p:sp>
      <p:sp>
        <p:nvSpPr>
          <p:cNvPr id="9" name="Прямоугольник 8"/>
          <p:cNvSpPr/>
          <p:nvPr/>
        </p:nvSpPr>
        <p:spPr>
          <a:xfrm>
            <a:off x="-180528" y="3096418"/>
            <a:ext cx="4355976" cy="1923604"/>
          </a:xfrm>
          <a:prstGeom prst="rect">
            <a:avLst/>
          </a:prstGeom>
        </p:spPr>
        <p:txBody>
          <a:bodyPr wrap="square">
            <a:spAutoFit/>
          </a:bodyPr>
          <a:lstStyle/>
          <a:p>
            <a:pPr algn="r"/>
            <a:r>
              <a:rPr lang="ru-RU" sz="1700" b="1" dirty="0"/>
              <a:t>Связный граф (</a:t>
            </a:r>
            <a:r>
              <a:rPr lang="en-US" sz="1700" b="1" dirty="0"/>
              <a:t>Connected Graph</a:t>
            </a:r>
            <a:r>
              <a:rPr lang="ru-RU" sz="1700" b="1" dirty="0"/>
              <a:t>)</a:t>
            </a:r>
          </a:p>
          <a:p>
            <a:pPr algn="r"/>
            <a:r>
              <a:rPr lang="ru-RU" sz="1700" dirty="0"/>
              <a:t>Граф, в котором из одного узла можно посетить любой другой узел.</a:t>
            </a:r>
          </a:p>
          <a:p>
            <a:pPr algn="r"/>
            <a:endParaRPr lang="ru-RU" sz="1700" dirty="0"/>
          </a:p>
          <a:p>
            <a:pPr algn="r"/>
            <a:r>
              <a:rPr lang="ru-RU" sz="1700" b="1" dirty="0"/>
              <a:t>Несвязанный граф (</a:t>
            </a:r>
            <a:r>
              <a:rPr lang="en-US" sz="1700" b="1" dirty="0"/>
              <a:t>Disconnected Graph</a:t>
            </a:r>
            <a:r>
              <a:rPr lang="ru-RU" sz="1700" b="1" dirty="0"/>
              <a:t>)</a:t>
            </a:r>
          </a:p>
          <a:p>
            <a:pPr algn="r"/>
            <a:r>
              <a:rPr lang="ru-RU" sz="1700" dirty="0"/>
              <a:t>Граф, в котором хотя бы один узел недостижим из другого узла.</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srcRect/>
          <a:stretch>
            <a:fillRect/>
          </a:stretch>
        </p:blipFill>
        <p:spPr bwMode="auto">
          <a:xfrm>
            <a:off x="4644008" y="2822665"/>
            <a:ext cx="4320000" cy="1837317"/>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35976" y="2638425"/>
            <a:ext cx="4320000" cy="1965675"/>
          </a:xfrm>
          <a:prstGeom prst="rect">
            <a:avLst/>
          </a:prstGeom>
          <a:noFill/>
          <a:ln w="9525">
            <a:noFill/>
            <a:miter lim="800000"/>
            <a:headEnd/>
            <a:tailEnd/>
          </a:ln>
        </p:spPr>
      </p:pic>
      <p:sp>
        <p:nvSpPr>
          <p:cNvPr id="4" name="Заголовок 1"/>
          <p:cNvSpPr>
            <a:spLocks noGrp="1"/>
          </p:cNvSpPr>
          <p:nvPr>
            <p:ph type="title"/>
          </p:nvPr>
        </p:nvSpPr>
        <p:spPr>
          <a:xfrm>
            <a:off x="0" y="-92546"/>
            <a:ext cx="9144000" cy="857250"/>
          </a:xfrm>
        </p:spPr>
        <p:txBody>
          <a:bodyPr>
            <a:normAutofit/>
          </a:bodyPr>
          <a:lstStyle/>
          <a:p>
            <a:r>
              <a:rPr lang="ru-RU" sz="3600" dirty="0"/>
              <a:t>Способы представления графа</a:t>
            </a:r>
          </a:p>
        </p:txBody>
      </p:sp>
      <p:sp>
        <p:nvSpPr>
          <p:cNvPr id="9" name="Прямоугольник 8"/>
          <p:cNvSpPr/>
          <p:nvPr/>
        </p:nvSpPr>
        <p:spPr>
          <a:xfrm>
            <a:off x="0" y="555526"/>
            <a:ext cx="9144000" cy="369332"/>
          </a:xfrm>
          <a:prstGeom prst="rect">
            <a:avLst/>
          </a:prstGeom>
        </p:spPr>
        <p:txBody>
          <a:bodyPr wrap="square">
            <a:spAutoFit/>
          </a:bodyPr>
          <a:lstStyle/>
          <a:p>
            <a:pPr algn="ctr"/>
            <a:r>
              <a:rPr lang="ru-RU" b="1" dirty="0"/>
              <a:t>Наиболее распространённые представления структуры данных графа</a:t>
            </a:r>
            <a:r>
              <a:rPr lang="en-US" b="1" dirty="0"/>
              <a:t>:</a:t>
            </a:r>
            <a:endParaRPr lang="ru-RU" b="1" dirty="0"/>
          </a:p>
        </p:txBody>
      </p:sp>
      <p:sp>
        <p:nvSpPr>
          <p:cNvPr id="14" name="Прямоугольник 13"/>
          <p:cNvSpPr/>
          <p:nvPr/>
        </p:nvSpPr>
        <p:spPr>
          <a:xfrm>
            <a:off x="4499992" y="1099359"/>
            <a:ext cx="4572000" cy="1523494"/>
          </a:xfrm>
          <a:prstGeom prst="rect">
            <a:avLst/>
          </a:prstGeom>
        </p:spPr>
        <p:txBody>
          <a:bodyPr>
            <a:spAutoFit/>
          </a:bodyPr>
          <a:lstStyle/>
          <a:p>
            <a:pPr algn="ctr"/>
            <a:r>
              <a:rPr lang="ru-RU" sz="1700" b="1" dirty="0"/>
              <a:t>Список смежности</a:t>
            </a:r>
            <a:r>
              <a:rPr lang="ru-RU" sz="1700" dirty="0"/>
              <a:t>:</a:t>
            </a:r>
          </a:p>
          <a:p>
            <a:pPr algn="ctr"/>
            <a:endParaRPr lang="ru-RU" sz="800" dirty="0"/>
          </a:p>
          <a:p>
            <a:pPr algn="ctr"/>
            <a:r>
              <a:rPr lang="ru-RU" sz="1700" dirty="0"/>
              <a:t>Этот граф представлен в виде набора связанных списков. Имеется массив указателей, указывающих на рёбра, соединённые с данной вершиной.</a:t>
            </a:r>
          </a:p>
        </p:txBody>
      </p:sp>
      <p:sp>
        <p:nvSpPr>
          <p:cNvPr id="15" name="Прямоугольник 14"/>
          <p:cNvSpPr/>
          <p:nvPr/>
        </p:nvSpPr>
        <p:spPr>
          <a:xfrm>
            <a:off x="179512" y="1099359"/>
            <a:ext cx="4392488" cy="1523494"/>
          </a:xfrm>
          <a:prstGeom prst="rect">
            <a:avLst/>
          </a:prstGeom>
        </p:spPr>
        <p:txBody>
          <a:bodyPr wrap="square">
            <a:spAutoFit/>
          </a:bodyPr>
          <a:lstStyle/>
          <a:p>
            <a:pPr algn="ctr"/>
            <a:r>
              <a:rPr lang="ru-RU" sz="1700" b="1" dirty="0"/>
              <a:t>Матрица смежности</a:t>
            </a:r>
            <a:r>
              <a:rPr lang="ru-RU" sz="1700" dirty="0"/>
              <a:t>:</a:t>
            </a:r>
          </a:p>
          <a:p>
            <a:pPr algn="ctr"/>
            <a:endParaRPr lang="ru-RU" sz="800" dirty="0"/>
          </a:p>
          <a:p>
            <a:pPr algn="ctr"/>
            <a:r>
              <a:rPr lang="ru-RU" sz="1700" dirty="0"/>
              <a:t>Граф хранится в виде двумерной матрицы, где строки и столбцы обозначают вершины. Каждый элемент матрицы представляет собой вес ребра между этими вершинами.</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0" y="-92546"/>
            <a:ext cx="9144000" cy="857250"/>
          </a:xfrm>
        </p:spPr>
        <p:txBody>
          <a:bodyPr>
            <a:normAutofit/>
          </a:bodyPr>
          <a:lstStyle/>
          <a:p>
            <a:r>
              <a:rPr lang="ru-RU" sz="3600" dirty="0"/>
              <a:t>Матрица</a:t>
            </a:r>
            <a:r>
              <a:rPr lang="ru-RU" sz="4000" dirty="0"/>
              <a:t> смежности</a:t>
            </a:r>
          </a:p>
        </p:txBody>
      </p:sp>
      <p:sp>
        <p:nvSpPr>
          <p:cNvPr id="5" name="Прямоугольник 4"/>
          <p:cNvSpPr/>
          <p:nvPr/>
        </p:nvSpPr>
        <p:spPr>
          <a:xfrm>
            <a:off x="-72008" y="1785759"/>
            <a:ext cx="4644008" cy="353943"/>
          </a:xfrm>
          <a:prstGeom prst="rect">
            <a:avLst/>
          </a:prstGeom>
        </p:spPr>
        <p:txBody>
          <a:bodyPr wrap="square">
            <a:spAutoFit/>
          </a:bodyPr>
          <a:lstStyle/>
          <a:p>
            <a:pPr algn="ctr" fontAlgn="base"/>
            <a:r>
              <a:rPr lang="ru-RU" sz="1700" b="1" dirty="0"/>
              <a:t>1. Неориентированный и </a:t>
            </a:r>
            <a:r>
              <a:rPr lang="ru-RU" sz="1700" b="1" dirty="0" err="1"/>
              <a:t>невзвешенный</a:t>
            </a:r>
            <a:r>
              <a:rPr lang="ru-RU" sz="1700" b="1" dirty="0"/>
              <a:t> граф</a:t>
            </a:r>
          </a:p>
        </p:txBody>
      </p:sp>
      <p:sp>
        <p:nvSpPr>
          <p:cNvPr id="6" name="Прямоугольник 5"/>
          <p:cNvSpPr/>
          <p:nvPr/>
        </p:nvSpPr>
        <p:spPr>
          <a:xfrm>
            <a:off x="107504" y="4116437"/>
            <a:ext cx="4572000" cy="615553"/>
          </a:xfrm>
          <a:prstGeom prst="rect">
            <a:avLst/>
          </a:prstGeom>
        </p:spPr>
        <p:txBody>
          <a:bodyPr>
            <a:spAutoFit/>
          </a:bodyPr>
          <a:lstStyle/>
          <a:p>
            <a:pPr fontAlgn="base"/>
            <a:r>
              <a:rPr lang="ru-RU" sz="1700" b="1" dirty="0"/>
              <a:t>A[</a:t>
            </a:r>
            <a:r>
              <a:rPr lang="ru-RU" sz="1700" b="1" dirty="0" err="1"/>
              <a:t>i</a:t>
            </a:r>
            <a:r>
              <a:rPr lang="ru-RU" sz="1700" b="1" dirty="0"/>
              <a:t>][</a:t>
            </a:r>
            <a:r>
              <a:rPr lang="ru-RU" sz="1700" b="1" dirty="0" err="1"/>
              <a:t>j</a:t>
            </a:r>
            <a:r>
              <a:rPr lang="ru-RU" sz="1700" b="1" dirty="0"/>
              <a:t>] ​= 1,</a:t>
            </a:r>
            <a:r>
              <a:rPr lang="ru-RU" sz="1700" dirty="0"/>
              <a:t> между вершинами </a:t>
            </a:r>
            <a:r>
              <a:rPr lang="ru-RU" sz="1700" dirty="0" err="1"/>
              <a:t>i</a:t>
            </a:r>
            <a:r>
              <a:rPr lang="ru-RU" sz="1700" dirty="0"/>
              <a:t> и </a:t>
            </a:r>
            <a:r>
              <a:rPr lang="ru-RU" sz="1700" dirty="0" err="1"/>
              <a:t>j</a:t>
            </a:r>
            <a:r>
              <a:rPr lang="ru-RU" sz="1700" dirty="0"/>
              <a:t> есть ребро.</a:t>
            </a:r>
          </a:p>
          <a:p>
            <a:pPr fontAlgn="base"/>
            <a:r>
              <a:rPr lang="ru-RU" sz="1700" b="1" dirty="0"/>
              <a:t>A[</a:t>
            </a:r>
            <a:r>
              <a:rPr lang="ru-RU" sz="1700" b="1" dirty="0" err="1"/>
              <a:t>i</a:t>
            </a:r>
            <a:r>
              <a:rPr lang="ru-RU" sz="1700" b="1" dirty="0"/>
              <a:t>][</a:t>
            </a:r>
            <a:r>
              <a:rPr lang="ru-RU" sz="1700" b="1" dirty="0" err="1"/>
              <a:t>j</a:t>
            </a:r>
            <a:r>
              <a:rPr lang="ru-RU" sz="1700" b="1" dirty="0"/>
              <a:t>] ​= 0,</a:t>
            </a:r>
            <a:r>
              <a:rPr lang="ru-RU" sz="1700" dirty="0"/>
              <a:t> между вершинами </a:t>
            </a:r>
            <a:r>
              <a:rPr lang="ru-RU" sz="1700" dirty="0" err="1"/>
              <a:t>i</a:t>
            </a:r>
            <a:r>
              <a:rPr lang="ru-RU" sz="1700" dirty="0"/>
              <a:t> и </a:t>
            </a:r>
            <a:r>
              <a:rPr lang="ru-RU" sz="1700" dirty="0" err="1"/>
              <a:t>j</a:t>
            </a:r>
            <a:r>
              <a:rPr lang="ru-RU" sz="1700" dirty="0"/>
              <a:t> нет ребра.</a:t>
            </a:r>
          </a:p>
        </p:txBody>
      </p:sp>
      <p:pic>
        <p:nvPicPr>
          <p:cNvPr id="27652" name="Picture 4"/>
          <p:cNvPicPr>
            <a:picLocks noChangeAspect="1" noChangeArrowheads="1"/>
          </p:cNvPicPr>
          <p:nvPr/>
        </p:nvPicPr>
        <p:blipFill>
          <a:blip r:embed="rId2" cstate="print"/>
          <a:srcRect/>
          <a:stretch>
            <a:fillRect/>
          </a:stretch>
        </p:blipFill>
        <p:spPr bwMode="auto">
          <a:xfrm>
            <a:off x="251520" y="2193550"/>
            <a:ext cx="3960000" cy="1818360"/>
          </a:xfrm>
          <a:prstGeom prst="rect">
            <a:avLst/>
          </a:prstGeom>
          <a:noFill/>
          <a:ln w="9525">
            <a:noFill/>
            <a:miter lim="800000"/>
            <a:headEnd/>
            <a:tailEnd/>
          </a:ln>
        </p:spPr>
      </p:pic>
      <p:sp>
        <p:nvSpPr>
          <p:cNvPr id="9" name="Прямоугольник 8"/>
          <p:cNvSpPr/>
          <p:nvPr/>
        </p:nvSpPr>
        <p:spPr>
          <a:xfrm>
            <a:off x="4572000" y="1785759"/>
            <a:ext cx="4572000" cy="353943"/>
          </a:xfrm>
          <a:prstGeom prst="rect">
            <a:avLst/>
          </a:prstGeom>
        </p:spPr>
        <p:txBody>
          <a:bodyPr>
            <a:spAutoFit/>
          </a:bodyPr>
          <a:lstStyle/>
          <a:p>
            <a:pPr algn="ctr" fontAlgn="base"/>
            <a:r>
              <a:rPr lang="ru-RU" sz="1700" b="1" dirty="0"/>
              <a:t>2. Неориентированный и взвешенный граф</a:t>
            </a:r>
          </a:p>
        </p:txBody>
      </p:sp>
      <p:sp>
        <p:nvSpPr>
          <p:cNvPr id="11" name="Прямоугольник 10"/>
          <p:cNvSpPr/>
          <p:nvPr/>
        </p:nvSpPr>
        <p:spPr>
          <a:xfrm>
            <a:off x="4680520" y="4142859"/>
            <a:ext cx="4572000" cy="877163"/>
          </a:xfrm>
          <a:prstGeom prst="rect">
            <a:avLst/>
          </a:prstGeom>
        </p:spPr>
        <p:txBody>
          <a:bodyPr>
            <a:spAutoFit/>
          </a:bodyPr>
          <a:lstStyle/>
          <a:p>
            <a:pPr fontAlgn="base"/>
            <a:r>
              <a:rPr lang="ru-RU" sz="1700" b="1" dirty="0"/>
              <a:t>A[</a:t>
            </a:r>
            <a:r>
              <a:rPr lang="ru-RU" sz="1700" b="1" dirty="0" err="1"/>
              <a:t>i</a:t>
            </a:r>
            <a:r>
              <a:rPr lang="ru-RU" sz="1700" b="1" dirty="0"/>
              <a:t>][</a:t>
            </a:r>
            <a:r>
              <a:rPr lang="ru-RU" sz="1700" b="1" dirty="0" err="1"/>
              <a:t>j</a:t>
            </a:r>
            <a:r>
              <a:rPr lang="ru-RU" sz="1700" b="1" dirty="0"/>
              <a:t>] ​= INF,</a:t>
            </a:r>
            <a:r>
              <a:rPr lang="ru-RU" sz="1700" dirty="0"/>
              <a:t> между вершинами </a:t>
            </a:r>
            <a:r>
              <a:rPr lang="ru-RU" sz="1700" dirty="0" err="1"/>
              <a:t>i</a:t>
            </a:r>
            <a:r>
              <a:rPr lang="ru-RU" sz="1700" dirty="0"/>
              <a:t> и </a:t>
            </a:r>
            <a:r>
              <a:rPr lang="ru-RU" sz="1700" dirty="0" err="1"/>
              <a:t>j</a:t>
            </a:r>
            <a:r>
              <a:rPr lang="ru-RU" sz="1700" dirty="0"/>
              <a:t> нет ребра.</a:t>
            </a:r>
          </a:p>
          <a:p>
            <a:pPr fontAlgn="base"/>
            <a:r>
              <a:rPr lang="ru-RU" sz="1700" b="1" dirty="0"/>
              <a:t>A[</a:t>
            </a:r>
            <a:r>
              <a:rPr lang="ru-RU" sz="1700" b="1" dirty="0" err="1"/>
              <a:t>i</a:t>
            </a:r>
            <a:r>
              <a:rPr lang="ru-RU" sz="1700" b="1" dirty="0"/>
              <a:t>][</a:t>
            </a:r>
            <a:r>
              <a:rPr lang="ru-RU" sz="1700" b="1" dirty="0" err="1"/>
              <a:t>j</a:t>
            </a:r>
            <a:r>
              <a:rPr lang="ru-RU" sz="1700" b="1" dirty="0"/>
              <a:t>] ​= </a:t>
            </a:r>
            <a:r>
              <a:rPr lang="ru-RU" sz="1700" b="1" dirty="0" err="1"/>
              <a:t>w</a:t>
            </a:r>
            <a:r>
              <a:rPr lang="ru-RU" sz="1700" b="1" dirty="0"/>
              <a:t>,</a:t>
            </a:r>
            <a:r>
              <a:rPr lang="ru-RU" sz="1700" dirty="0"/>
              <a:t> </a:t>
            </a:r>
            <a:r>
              <a:rPr lang="en-US" sz="1700" dirty="0"/>
              <a:t>   </a:t>
            </a:r>
            <a:r>
              <a:rPr lang="ru-RU" sz="1700" dirty="0"/>
              <a:t>между вершинами </a:t>
            </a:r>
            <a:r>
              <a:rPr lang="ru-RU" sz="1700" dirty="0" err="1"/>
              <a:t>i</a:t>
            </a:r>
            <a:r>
              <a:rPr lang="ru-RU" sz="1700" dirty="0"/>
              <a:t> и </a:t>
            </a:r>
            <a:r>
              <a:rPr lang="ru-RU" sz="1700" dirty="0" err="1"/>
              <a:t>j</a:t>
            </a:r>
            <a:r>
              <a:rPr lang="ru-RU" sz="1700" dirty="0"/>
              <a:t> ребро с весом = </a:t>
            </a:r>
            <a:r>
              <a:rPr lang="ru-RU" sz="1700" dirty="0" err="1"/>
              <a:t>w</a:t>
            </a:r>
            <a:r>
              <a:rPr lang="ru-RU" sz="1700" dirty="0"/>
              <a:t>.</a:t>
            </a:r>
          </a:p>
        </p:txBody>
      </p:sp>
      <p:pic>
        <p:nvPicPr>
          <p:cNvPr id="27656" name="Picture 8"/>
          <p:cNvPicPr>
            <a:picLocks noChangeAspect="1" noChangeArrowheads="1"/>
          </p:cNvPicPr>
          <p:nvPr/>
        </p:nvPicPr>
        <p:blipFill>
          <a:blip r:embed="rId3" cstate="print"/>
          <a:srcRect/>
          <a:stretch>
            <a:fillRect/>
          </a:stretch>
        </p:blipFill>
        <p:spPr bwMode="auto">
          <a:xfrm>
            <a:off x="4716016" y="2216646"/>
            <a:ext cx="4320000" cy="1795264"/>
          </a:xfrm>
          <a:prstGeom prst="rect">
            <a:avLst/>
          </a:prstGeom>
          <a:noFill/>
          <a:ln w="9525">
            <a:noFill/>
            <a:miter lim="800000"/>
            <a:headEnd/>
            <a:tailEnd/>
          </a:ln>
        </p:spPr>
      </p:pic>
      <p:sp>
        <p:nvSpPr>
          <p:cNvPr id="12" name="Прямоугольник 11"/>
          <p:cNvSpPr/>
          <p:nvPr/>
        </p:nvSpPr>
        <p:spPr>
          <a:xfrm>
            <a:off x="0" y="579333"/>
            <a:ext cx="9144000" cy="1200329"/>
          </a:xfrm>
          <a:prstGeom prst="rect">
            <a:avLst/>
          </a:prstGeom>
        </p:spPr>
        <p:txBody>
          <a:bodyPr wrap="square">
            <a:spAutoFit/>
          </a:bodyPr>
          <a:lstStyle/>
          <a:p>
            <a:pPr fontAlgn="base"/>
            <a:r>
              <a:rPr lang="ru-RU" b="1" dirty="0"/>
              <a:t>Матрица смежности</a:t>
            </a:r>
            <a:r>
              <a:rPr lang="ru-RU" dirty="0"/>
              <a:t> — это квадратная матрица, используемая для представления конечного графа путём хранения связей между узлами в соответствующих ячейках. Элементы матрицы указывают, являются ли пары вершин смежными в графе. Для графа с V вершинами матрица смежности A представляет собой матрицу V×V.</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0" y="633631"/>
            <a:ext cx="4572000" cy="353943"/>
          </a:xfrm>
          <a:prstGeom prst="rect">
            <a:avLst/>
          </a:prstGeom>
        </p:spPr>
        <p:txBody>
          <a:bodyPr>
            <a:spAutoFit/>
          </a:bodyPr>
          <a:lstStyle/>
          <a:p>
            <a:pPr algn="ctr" fontAlgn="base"/>
            <a:r>
              <a:rPr lang="ru-RU" sz="1700" b="1" dirty="0"/>
              <a:t>3. Ориентированный и </a:t>
            </a:r>
            <a:r>
              <a:rPr lang="ru-RU" sz="1700" b="1" dirty="0" err="1"/>
              <a:t>невзвешенный</a:t>
            </a:r>
            <a:r>
              <a:rPr lang="ru-RU" sz="1700" b="1" dirty="0"/>
              <a:t> граф</a:t>
            </a:r>
          </a:p>
        </p:txBody>
      </p:sp>
      <p:sp>
        <p:nvSpPr>
          <p:cNvPr id="14" name="Прямоугольник 13"/>
          <p:cNvSpPr/>
          <p:nvPr/>
        </p:nvSpPr>
        <p:spPr>
          <a:xfrm>
            <a:off x="4572000" y="633631"/>
            <a:ext cx="4572000" cy="353943"/>
          </a:xfrm>
          <a:prstGeom prst="rect">
            <a:avLst/>
          </a:prstGeom>
        </p:spPr>
        <p:txBody>
          <a:bodyPr>
            <a:spAutoFit/>
          </a:bodyPr>
          <a:lstStyle/>
          <a:p>
            <a:pPr algn="ctr" fontAlgn="base"/>
            <a:r>
              <a:rPr lang="ru-RU" sz="1700" b="1" dirty="0"/>
              <a:t>4. Ориентированный и взвешенный граф</a:t>
            </a:r>
          </a:p>
        </p:txBody>
      </p:sp>
      <p:sp>
        <p:nvSpPr>
          <p:cNvPr id="10" name="Заголовок 1"/>
          <p:cNvSpPr>
            <a:spLocks noGrp="1"/>
          </p:cNvSpPr>
          <p:nvPr>
            <p:ph type="title"/>
          </p:nvPr>
        </p:nvSpPr>
        <p:spPr>
          <a:xfrm>
            <a:off x="0" y="-92546"/>
            <a:ext cx="9144000" cy="857250"/>
          </a:xfrm>
        </p:spPr>
        <p:txBody>
          <a:bodyPr>
            <a:normAutofit/>
          </a:bodyPr>
          <a:lstStyle/>
          <a:p>
            <a:r>
              <a:rPr lang="ru-RU" sz="3600" dirty="0"/>
              <a:t>Матрица</a:t>
            </a:r>
            <a:r>
              <a:rPr lang="ru-RU" sz="4000" dirty="0"/>
              <a:t> смежности</a:t>
            </a:r>
          </a:p>
        </p:txBody>
      </p:sp>
      <p:pic>
        <p:nvPicPr>
          <p:cNvPr id="3074" name="Picture 2"/>
          <p:cNvPicPr>
            <a:picLocks noChangeAspect="1" noChangeArrowheads="1"/>
          </p:cNvPicPr>
          <p:nvPr/>
        </p:nvPicPr>
        <p:blipFill>
          <a:blip r:embed="rId2" cstate="print"/>
          <a:srcRect/>
          <a:stretch>
            <a:fillRect/>
          </a:stretch>
        </p:blipFill>
        <p:spPr bwMode="auto">
          <a:xfrm>
            <a:off x="107504" y="987574"/>
            <a:ext cx="4320000" cy="1933318"/>
          </a:xfrm>
          <a:prstGeom prst="rect">
            <a:avLst/>
          </a:prstGeom>
          <a:noFill/>
          <a:ln w="9525">
            <a:noFill/>
            <a:miter lim="800000"/>
            <a:headEnd/>
            <a:tailEnd/>
          </a:ln>
        </p:spPr>
      </p:pic>
      <p:sp>
        <p:nvSpPr>
          <p:cNvPr id="16" name="Прямоугольник 15"/>
          <p:cNvSpPr/>
          <p:nvPr/>
        </p:nvSpPr>
        <p:spPr>
          <a:xfrm>
            <a:off x="35496" y="2964309"/>
            <a:ext cx="4572000" cy="615553"/>
          </a:xfrm>
          <a:prstGeom prst="rect">
            <a:avLst/>
          </a:prstGeom>
        </p:spPr>
        <p:txBody>
          <a:bodyPr>
            <a:spAutoFit/>
          </a:bodyPr>
          <a:lstStyle/>
          <a:p>
            <a:r>
              <a:rPr lang="ru-RU" sz="1700" b="1" dirty="0"/>
              <a:t>A[</a:t>
            </a:r>
            <a:r>
              <a:rPr lang="ru-RU" sz="1700" b="1" dirty="0" err="1"/>
              <a:t>i</a:t>
            </a:r>
            <a:r>
              <a:rPr lang="ru-RU" sz="1700" b="1" dirty="0"/>
              <a:t>][</a:t>
            </a:r>
            <a:r>
              <a:rPr lang="ru-RU" sz="1700" b="1" dirty="0" err="1"/>
              <a:t>j</a:t>
            </a:r>
            <a:r>
              <a:rPr lang="ru-RU" sz="1700" b="1" dirty="0"/>
              <a:t>] ​= </a:t>
            </a:r>
            <a:r>
              <a:rPr lang="en-US" sz="1700" b="1" dirty="0"/>
              <a:t>1</a:t>
            </a:r>
            <a:r>
              <a:rPr lang="ru-RU" sz="1700" b="1" dirty="0"/>
              <a:t>,</a:t>
            </a:r>
            <a:r>
              <a:rPr lang="ru-RU" sz="1700" dirty="0"/>
              <a:t> есть ребро из вершины </a:t>
            </a:r>
            <a:r>
              <a:rPr lang="ru-RU" sz="1700" dirty="0" err="1"/>
              <a:t>i</a:t>
            </a:r>
            <a:r>
              <a:rPr lang="ru-RU" sz="1700" dirty="0"/>
              <a:t> в вершину </a:t>
            </a:r>
            <a:r>
              <a:rPr lang="ru-RU" sz="1700" dirty="0" err="1"/>
              <a:t>j</a:t>
            </a:r>
            <a:r>
              <a:rPr lang="ru-RU" sz="1700" dirty="0"/>
              <a:t>.</a:t>
            </a:r>
          </a:p>
          <a:p>
            <a:r>
              <a:rPr lang="ru-RU" sz="1700" b="1" dirty="0"/>
              <a:t>A[</a:t>
            </a:r>
            <a:r>
              <a:rPr lang="ru-RU" sz="1700" b="1" dirty="0" err="1"/>
              <a:t>i</a:t>
            </a:r>
            <a:r>
              <a:rPr lang="ru-RU" sz="1700" b="1" dirty="0"/>
              <a:t>][</a:t>
            </a:r>
            <a:r>
              <a:rPr lang="ru-RU" sz="1700" b="1" dirty="0" err="1"/>
              <a:t>j</a:t>
            </a:r>
            <a:r>
              <a:rPr lang="ru-RU" sz="1700" b="1" dirty="0"/>
              <a:t>] ​= </a:t>
            </a:r>
            <a:r>
              <a:rPr lang="en-US" sz="1700" b="1" dirty="0"/>
              <a:t>0</a:t>
            </a:r>
            <a:r>
              <a:rPr lang="ru-RU" sz="1700" b="1" dirty="0"/>
              <a:t>,</a:t>
            </a:r>
            <a:r>
              <a:rPr lang="ru-RU" sz="1700" dirty="0"/>
              <a:t> </a:t>
            </a:r>
            <a:r>
              <a:rPr lang="en-US" sz="1700" dirty="0"/>
              <a:t> </a:t>
            </a:r>
            <a:r>
              <a:rPr lang="ru-RU" sz="1700" dirty="0"/>
              <a:t>нет ребра из вершины </a:t>
            </a:r>
            <a:r>
              <a:rPr lang="ru-RU" sz="1700" dirty="0" err="1"/>
              <a:t>i</a:t>
            </a:r>
            <a:r>
              <a:rPr lang="ru-RU" sz="1700" dirty="0"/>
              <a:t> в вершину </a:t>
            </a:r>
            <a:r>
              <a:rPr lang="ru-RU" sz="1700" dirty="0" err="1"/>
              <a:t>j</a:t>
            </a:r>
            <a:r>
              <a:rPr lang="ru-RU" sz="1700" dirty="0"/>
              <a:t>.</a:t>
            </a:r>
          </a:p>
        </p:txBody>
      </p:sp>
      <p:pic>
        <p:nvPicPr>
          <p:cNvPr id="3075" name="Picture 3"/>
          <p:cNvPicPr>
            <a:picLocks noChangeAspect="1" noChangeArrowheads="1"/>
          </p:cNvPicPr>
          <p:nvPr/>
        </p:nvPicPr>
        <p:blipFill>
          <a:blip r:embed="rId3" cstate="print"/>
          <a:srcRect/>
          <a:stretch>
            <a:fillRect/>
          </a:stretch>
        </p:blipFill>
        <p:spPr bwMode="auto">
          <a:xfrm>
            <a:off x="4716496" y="1050843"/>
            <a:ext cx="4320000" cy="1808939"/>
          </a:xfrm>
          <a:prstGeom prst="rect">
            <a:avLst/>
          </a:prstGeom>
          <a:noFill/>
          <a:ln w="9525">
            <a:noFill/>
            <a:miter lim="800000"/>
            <a:headEnd/>
            <a:tailEnd/>
          </a:ln>
        </p:spPr>
      </p:pic>
      <p:sp>
        <p:nvSpPr>
          <p:cNvPr id="17" name="Прямоугольник 16"/>
          <p:cNvSpPr/>
          <p:nvPr/>
        </p:nvSpPr>
        <p:spPr>
          <a:xfrm>
            <a:off x="4716016" y="2990731"/>
            <a:ext cx="4572000" cy="877163"/>
          </a:xfrm>
          <a:prstGeom prst="rect">
            <a:avLst/>
          </a:prstGeom>
        </p:spPr>
        <p:txBody>
          <a:bodyPr>
            <a:spAutoFit/>
          </a:bodyPr>
          <a:lstStyle/>
          <a:p>
            <a:r>
              <a:rPr lang="ru-RU" sz="1700" b="1" dirty="0"/>
              <a:t>A[</a:t>
            </a:r>
            <a:r>
              <a:rPr lang="ru-RU" sz="1700" b="1" dirty="0" err="1"/>
              <a:t>i</a:t>
            </a:r>
            <a:r>
              <a:rPr lang="ru-RU" sz="1700" b="1" dirty="0"/>
              <a:t>][</a:t>
            </a:r>
            <a:r>
              <a:rPr lang="ru-RU" sz="1700" b="1" dirty="0" err="1"/>
              <a:t>j</a:t>
            </a:r>
            <a:r>
              <a:rPr lang="ru-RU" sz="1700" b="1" dirty="0"/>
              <a:t>] ​= INF,</a:t>
            </a:r>
            <a:r>
              <a:rPr lang="ru-RU" sz="1700" dirty="0"/>
              <a:t> нет ребра из вершины </a:t>
            </a:r>
            <a:r>
              <a:rPr lang="ru-RU" sz="1700" dirty="0" err="1"/>
              <a:t>i</a:t>
            </a:r>
            <a:r>
              <a:rPr lang="ru-RU" sz="1700" dirty="0"/>
              <a:t> в </a:t>
            </a:r>
            <a:r>
              <a:rPr lang="ru-RU" sz="1700" dirty="0" err="1"/>
              <a:t>j</a:t>
            </a:r>
            <a:endParaRPr lang="ru-RU" sz="1700" dirty="0"/>
          </a:p>
          <a:p>
            <a:r>
              <a:rPr lang="ru-RU" sz="1700" b="1" dirty="0"/>
              <a:t>A[</a:t>
            </a:r>
            <a:r>
              <a:rPr lang="ru-RU" sz="1700" b="1" dirty="0" err="1"/>
              <a:t>i</a:t>
            </a:r>
            <a:r>
              <a:rPr lang="ru-RU" sz="1700" b="1" dirty="0"/>
              <a:t>][</a:t>
            </a:r>
            <a:r>
              <a:rPr lang="ru-RU" sz="1700" b="1" dirty="0" err="1"/>
              <a:t>j</a:t>
            </a:r>
            <a:r>
              <a:rPr lang="ru-RU" sz="1700" b="1" dirty="0"/>
              <a:t>] ​= </a:t>
            </a:r>
            <a:r>
              <a:rPr lang="en-US" sz="1700" b="1" dirty="0"/>
              <a:t>w</a:t>
            </a:r>
            <a:r>
              <a:rPr lang="ru-RU" sz="1700" b="1" dirty="0"/>
              <a:t>,</a:t>
            </a:r>
            <a:r>
              <a:rPr lang="ru-RU" sz="1700" dirty="0"/>
              <a:t> </a:t>
            </a:r>
            <a:r>
              <a:rPr lang="en-US" sz="1700" dirty="0"/>
              <a:t> </a:t>
            </a:r>
            <a:r>
              <a:rPr lang="ru-RU" sz="1700" dirty="0"/>
              <a:t>есть ребро из вершины </a:t>
            </a:r>
            <a:r>
              <a:rPr lang="en-US" sz="1700" dirty="0" err="1"/>
              <a:t>i</a:t>
            </a:r>
            <a:r>
              <a:rPr lang="en-US" sz="1700" dirty="0"/>
              <a:t> </a:t>
            </a:r>
            <a:r>
              <a:rPr lang="ru-RU" sz="1700" dirty="0"/>
              <a:t>в </a:t>
            </a:r>
            <a:r>
              <a:rPr lang="ru-RU" sz="1700" dirty="0" err="1"/>
              <a:t>j</a:t>
            </a:r>
            <a:r>
              <a:rPr lang="ru-RU" sz="1700" dirty="0"/>
              <a:t> </a:t>
            </a:r>
            <a:endParaRPr lang="en-US" sz="1700" dirty="0"/>
          </a:p>
          <a:p>
            <a:r>
              <a:rPr lang="ru-RU" sz="1700" dirty="0"/>
              <a:t>с весом = </a:t>
            </a:r>
            <a:r>
              <a:rPr lang="ru-RU" sz="1700" dirty="0" err="1"/>
              <a:t>w</a:t>
            </a:r>
            <a:r>
              <a:rPr lang="ru-RU" sz="1700" dirty="0"/>
              <a:t>.</a:t>
            </a:r>
          </a:p>
        </p:txBody>
      </p:sp>
      <p:sp>
        <p:nvSpPr>
          <p:cNvPr id="18" name="Прямоугольник 17"/>
          <p:cNvSpPr/>
          <p:nvPr/>
        </p:nvSpPr>
        <p:spPr>
          <a:xfrm>
            <a:off x="179512" y="3640544"/>
            <a:ext cx="8784976" cy="1523494"/>
          </a:xfrm>
          <a:prstGeom prst="rect">
            <a:avLst/>
          </a:prstGeom>
        </p:spPr>
        <p:txBody>
          <a:bodyPr wrap="square">
            <a:spAutoFit/>
          </a:bodyPr>
          <a:lstStyle/>
          <a:p>
            <a:r>
              <a:rPr lang="ru-RU" sz="1700" b="1" dirty="0"/>
              <a:t>Свойства матрицы смежности</a:t>
            </a:r>
            <a:r>
              <a:rPr lang="en-US" sz="1700" dirty="0"/>
              <a:t>:</a:t>
            </a:r>
          </a:p>
          <a:p>
            <a:endParaRPr lang="en-US" sz="800" dirty="0"/>
          </a:p>
          <a:p>
            <a:pPr marL="177800" indent="177800">
              <a:buFont typeface="Arial" pitchFamily="34" charset="0"/>
              <a:buChar char="•"/>
            </a:pPr>
            <a:r>
              <a:rPr lang="ru-RU" sz="1700" b="1" dirty="0"/>
              <a:t>Диагональные элементы</a:t>
            </a:r>
            <a:r>
              <a:rPr lang="ru-RU" sz="1700" dirty="0"/>
              <a:t> A[</a:t>
            </a:r>
            <a:r>
              <a:rPr lang="ru-RU" sz="1700" dirty="0" err="1"/>
              <a:t>i</a:t>
            </a:r>
            <a:r>
              <a:rPr lang="ru-RU" sz="1700" dirty="0"/>
              <a:t>][</a:t>
            </a:r>
            <a:r>
              <a:rPr lang="ru-RU" sz="1700" dirty="0" err="1"/>
              <a:t>j</a:t>
            </a:r>
            <a:r>
              <a:rPr lang="ru-RU" sz="1700" dirty="0"/>
              <a:t>] обычно равны 0 (для </a:t>
            </a:r>
            <a:r>
              <a:rPr lang="ru-RU" sz="1700" dirty="0" err="1"/>
              <a:t>невзвешенной</a:t>
            </a:r>
            <a:r>
              <a:rPr lang="ru-RU" sz="1700" dirty="0"/>
              <a:t> матрицы) и INF в случае взвешенной матрицы, при условии отсутствия петель.</a:t>
            </a:r>
          </a:p>
          <a:p>
            <a:pPr marL="177800" indent="177800">
              <a:buFont typeface="Arial" pitchFamily="34" charset="0"/>
              <a:buChar char="•"/>
            </a:pPr>
            <a:r>
              <a:rPr lang="ru-RU" sz="1700" b="1" dirty="0"/>
              <a:t>Для неориентированных графов</a:t>
            </a:r>
            <a:r>
              <a:rPr lang="ru-RU" sz="1700" dirty="0"/>
              <a:t> матрица смежности симметрична. Это означает, что A[</a:t>
            </a:r>
            <a:r>
              <a:rPr lang="ru-RU" sz="1700" dirty="0" err="1"/>
              <a:t>i</a:t>
            </a:r>
            <a:r>
              <a:rPr lang="ru-RU" sz="1700" dirty="0"/>
              <a:t>][</a:t>
            </a:r>
            <a:r>
              <a:rPr lang="ru-RU" sz="1700" dirty="0" err="1"/>
              <a:t>j</a:t>
            </a:r>
            <a:r>
              <a:rPr lang="ru-RU" sz="1700" dirty="0"/>
              <a:t>] = A[</a:t>
            </a:r>
            <a:r>
              <a:rPr lang="ru-RU" sz="1700" dirty="0" err="1"/>
              <a:t>j</a:t>
            </a:r>
            <a:r>
              <a:rPr lang="ru-RU" sz="1700" dirty="0"/>
              <a:t>][</a:t>
            </a:r>
            <a:r>
              <a:rPr lang="ru-RU" sz="1700" dirty="0" err="1"/>
              <a:t>i</a:t>
            </a:r>
            <a:r>
              <a:rPr lang="ru-RU" sz="1700" dirty="0"/>
              <a:t>] для всех </a:t>
            </a:r>
            <a:r>
              <a:rPr lang="ru-RU" sz="1700" dirty="0" err="1"/>
              <a:t>i</a:t>
            </a:r>
            <a:r>
              <a:rPr lang="ru-RU" sz="1700" dirty="0"/>
              <a:t> и </a:t>
            </a:r>
            <a:r>
              <a:rPr lang="ru-RU" sz="1700" dirty="0" err="1"/>
              <a:t>j</a:t>
            </a:r>
            <a:r>
              <a:rPr lang="ru-RU" sz="1700" dirty="0"/>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cstate="print"/>
          <a:srcRect/>
          <a:stretch>
            <a:fillRect/>
          </a:stretch>
        </p:blipFill>
        <p:spPr bwMode="auto">
          <a:xfrm>
            <a:off x="440673" y="3296439"/>
            <a:ext cx="4059319" cy="1847061"/>
          </a:xfrm>
          <a:prstGeom prst="rect">
            <a:avLst/>
          </a:prstGeom>
          <a:noFill/>
          <a:ln w="9525">
            <a:noFill/>
            <a:miter lim="800000"/>
            <a:headEnd/>
            <a:tailEnd/>
          </a:ln>
        </p:spPr>
      </p:pic>
      <p:pic>
        <p:nvPicPr>
          <p:cNvPr id="25601" name="Picture 1"/>
          <p:cNvPicPr>
            <a:picLocks noChangeAspect="1" noChangeArrowheads="1"/>
          </p:cNvPicPr>
          <p:nvPr/>
        </p:nvPicPr>
        <p:blipFill>
          <a:blip r:embed="rId3" cstate="print"/>
          <a:srcRect/>
          <a:stretch>
            <a:fillRect/>
          </a:stretch>
        </p:blipFill>
        <p:spPr bwMode="auto">
          <a:xfrm>
            <a:off x="5148064" y="3419071"/>
            <a:ext cx="3779912" cy="1553501"/>
          </a:xfrm>
          <a:prstGeom prst="rect">
            <a:avLst/>
          </a:prstGeom>
          <a:noFill/>
          <a:ln w="9525">
            <a:noFill/>
            <a:miter lim="800000"/>
            <a:headEnd/>
            <a:tailEnd/>
          </a:ln>
          <a:effectLst/>
        </p:spPr>
      </p:pic>
      <p:pic>
        <p:nvPicPr>
          <p:cNvPr id="25604" name="Picture 4"/>
          <p:cNvPicPr>
            <a:picLocks noChangeAspect="1" noChangeArrowheads="1"/>
          </p:cNvPicPr>
          <p:nvPr/>
        </p:nvPicPr>
        <p:blipFill>
          <a:blip r:embed="rId4" cstate="print"/>
          <a:srcRect/>
          <a:stretch>
            <a:fillRect/>
          </a:stretch>
        </p:blipFill>
        <p:spPr bwMode="auto">
          <a:xfrm>
            <a:off x="179511" y="771550"/>
            <a:ext cx="3839459" cy="2592288"/>
          </a:xfrm>
          <a:prstGeom prst="rect">
            <a:avLst/>
          </a:prstGeom>
          <a:noFill/>
          <a:ln w="9525">
            <a:noFill/>
            <a:miter lim="800000"/>
            <a:headEnd/>
            <a:tailEnd/>
          </a:ln>
        </p:spPr>
      </p:pic>
      <p:pic>
        <p:nvPicPr>
          <p:cNvPr id="25606" name="Picture 6"/>
          <p:cNvPicPr>
            <a:picLocks noChangeAspect="1" noChangeArrowheads="1"/>
          </p:cNvPicPr>
          <p:nvPr/>
        </p:nvPicPr>
        <p:blipFill>
          <a:blip r:embed="rId5" cstate="print"/>
          <a:srcRect/>
          <a:stretch>
            <a:fillRect/>
          </a:stretch>
        </p:blipFill>
        <p:spPr bwMode="auto">
          <a:xfrm>
            <a:off x="4932040" y="699542"/>
            <a:ext cx="4006403" cy="2623181"/>
          </a:xfrm>
          <a:prstGeom prst="rect">
            <a:avLst/>
          </a:prstGeom>
          <a:noFill/>
          <a:ln w="9525">
            <a:noFill/>
            <a:miter lim="800000"/>
            <a:headEnd/>
            <a:tailEnd/>
          </a:ln>
        </p:spPr>
      </p:pic>
      <p:sp>
        <p:nvSpPr>
          <p:cNvPr id="7" name="Заголовок 1"/>
          <p:cNvSpPr>
            <a:spLocks noGrp="1"/>
          </p:cNvSpPr>
          <p:nvPr>
            <p:ph type="title"/>
          </p:nvPr>
        </p:nvSpPr>
        <p:spPr>
          <a:xfrm>
            <a:off x="0" y="-92546"/>
            <a:ext cx="9144000" cy="857250"/>
          </a:xfrm>
        </p:spPr>
        <p:txBody>
          <a:bodyPr>
            <a:normAutofit/>
          </a:bodyPr>
          <a:lstStyle/>
          <a:p>
            <a:r>
              <a:rPr lang="ru-RU" sz="3600" dirty="0"/>
              <a:t>Матрица</a:t>
            </a:r>
            <a:r>
              <a:rPr lang="ru-RU" sz="4000" dirty="0"/>
              <a:t> смежности</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cstate="print"/>
          <a:srcRect/>
          <a:stretch>
            <a:fillRect/>
          </a:stretch>
        </p:blipFill>
        <p:spPr bwMode="auto">
          <a:xfrm>
            <a:off x="247735" y="1203798"/>
            <a:ext cx="3892217" cy="1800000"/>
          </a:xfrm>
          <a:prstGeom prst="rect">
            <a:avLst/>
          </a:prstGeom>
          <a:noFill/>
          <a:ln w="9525">
            <a:noFill/>
            <a:miter lim="800000"/>
            <a:headEnd/>
            <a:tailEnd/>
          </a:ln>
        </p:spPr>
      </p:pic>
      <p:pic>
        <p:nvPicPr>
          <p:cNvPr id="20485" name="Picture 5"/>
          <p:cNvPicPr>
            <a:picLocks noChangeAspect="1" noChangeArrowheads="1"/>
          </p:cNvPicPr>
          <p:nvPr/>
        </p:nvPicPr>
        <p:blipFill>
          <a:blip r:embed="rId3" cstate="print"/>
          <a:srcRect/>
          <a:stretch>
            <a:fillRect/>
          </a:stretch>
        </p:blipFill>
        <p:spPr bwMode="auto">
          <a:xfrm>
            <a:off x="4860032" y="1203597"/>
            <a:ext cx="3969558" cy="1800000"/>
          </a:xfrm>
          <a:prstGeom prst="rect">
            <a:avLst/>
          </a:prstGeom>
          <a:noFill/>
          <a:ln w="9525">
            <a:noFill/>
            <a:miter lim="800000"/>
            <a:headEnd/>
            <a:tailEnd/>
          </a:ln>
        </p:spPr>
      </p:pic>
      <p:sp>
        <p:nvSpPr>
          <p:cNvPr id="20487" name="AutoShape 7" descr="Представление ориентированного взвешенного графа в виде списка смежности."/>
          <p:cNvSpPr>
            <a:spLocks noChangeAspect="1" noChangeArrowheads="1"/>
          </p:cNvSpPr>
          <p:nvPr/>
        </p:nvSpPr>
        <p:spPr bwMode="auto">
          <a:xfrm>
            <a:off x="155575" y="-136525"/>
            <a:ext cx="298450" cy="298450"/>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0490" name="Picture 10"/>
          <p:cNvPicPr>
            <a:picLocks noChangeAspect="1" noChangeArrowheads="1"/>
          </p:cNvPicPr>
          <p:nvPr/>
        </p:nvPicPr>
        <p:blipFill>
          <a:blip r:embed="rId4" cstate="print"/>
          <a:srcRect/>
          <a:stretch>
            <a:fillRect/>
          </a:stretch>
        </p:blipFill>
        <p:spPr bwMode="auto">
          <a:xfrm>
            <a:off x="113346" y="3332163"/>
            <a:ext cx="4314638" cy="1800000"/>
          </a:xfrm>
          <a:prstGeom prst="rect">
            <a:avLst/>
          </a:prstGeom>
          <a:noFill/>
          <a:ln w="9525">
            <a:noFill/>
            <a:miter lim="800000"/>
            <a:headEnd/>
            <a:tailEnd/>
          </a:ln>
        </p:spPr>
      </p:pic>
      <p:pic>
        <p:nvPicPr>
          <p:cNvPr id="20491" name="Picture 11"/>
          <p:cNvPicPr>
            <a:picLocks noChangeAspect="1" noChangeArrowheads="1"/>
          </p:cNvPicPr>
          <p:nvPr/>
        </p:nvPicPr>
        <p:blipFill>
          <a:blip r:embed="rId5" cstate="print"/>
          <a:srcRect/>
          <a:stretch>
            <a:fillRect/>
          </a:stretch>
        </p:blipFill>
        <p:spPr bwMode="auto">
          <a:xfrm>
            <a:off x="4694228" y="3364038"/>
            <a:ext cx="4351216" cy="1779462"/>
          </a:xfrm>
          <a:prstGeom prst="rect">
            <a:avLst/>
          </a:prstGeom>
          <a:noFill/>
          <a:ln w="9525">
            <a:noFill/>
            <a:miter lim="800000"/>
            <a:headEnd/>
            <a:tailEnd/>
          </a:ln>
        </p:spPr>
      </p:pic>
      <p:sp>
        <p:nvSpPr>
          <p:cNvPr id="13" name="Прямоугольник 12"/>
          <p:cNvSpPr/>
          <p:nvPr/>
        </p:nvSpPr>
        <p:spPr>
          <a:xfrm>
            <a:off x="5004048" y="7252270"/>
            <a:ext cx="4572000" cy="1200329"/>
          </a:xfrm>
          <a:prstGeom prst="rect">
            <a:avLst/>
          </a:prstGeom>
        </p:spPr>
        <p:txBody>
          <a:bodyPr>
            <a:spAutoFit/>
          </a:bodyPr>
          <a:lstStyle/>
          <a:p>
            <a:r>
              <a:rPr lang="ru-RU" dirty="0"/>
              <a:t>Список</a:t>
            </a:r>
            <a:r>
              <a:rPr lang="en-US" dirty="0"/>
              <a:t> </a:t>
            </a:r>
            <a:r>
              <a:rPr lang="ru-RU" dirty="0"/>
              <a:t>смежности — это структура данных, используемая для представления графа, в котором каждый узел хранит список соседних вершин.</a:t>
            </a:r>
          </a:p>
        </p:txBody>
      </p:sp>
      <p:sp>
        <p:nvSpPr>
          <p:cNvPr id="16" name="Заголовок 1"/>
          <p:cNvSpPr txBox="1">
            <a:spLocks/>
          </p:cNvSpPr>
          <p:nvPr/>
        </p:nvSpPr>
        <p:spPr>
          <a:xfrm>
            <a:off x="0" y="-92546"/>
            <a:ext cx="9144000" cy="857250"/>
          </a:xfrm>
          <a:prstGeom prst="rect">
            <a:avLst/>
          </a:prstGeom>
        </p:spPr>
        <p:txBody>
          <a:bodyPr vert="horz" lIns="91440" tIns="45720" rIns="91440" bIns="45720" rtlCol="0" anchor="ctr">
            <a:normAutofit/>
          </a:bodyPr>
          <a:lstStyle/>
          <a:p>
            <a:pPr lvl="0" algn="ctr">
              <a:spcBef>
                <a:spcPct val="0"/>
              </a:spcBef>
            </a:pPr>
            <a:r>
              <a:rPr lang="ru-RU" sz="3600" dirty="0">
                <a:latin typeface="+mj-lt"/>
                <a:ea typeface="+mj-ea"/>
                <a:cs typeface="+mj-cs"/>
              </a:rPr>
              <a:t>Список смежности</a:t>
            </a:r>
            <a:endParaRPr kumimoji="0" lang="ru-RU"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Прямоугольник 16"/>
          <p:cNvSpPr/>
          <p:nvPr/>
        </p:nvSpPr>
        <p:spPr>
          <a:xfrm>
            <a:off x="0" y="592401"/>
            <a:ext cx="9144000" cy="323165"/>
          </a:xfrm>
          <a:prstGeom prst="rect">
            <a:avLst/>
          </a:prstGeom>
        </p:spPr>
        <p:txBody>
          <a:bodyPr wrap="square">
            <a:spAutoFit/>
          </a:bodyPr>
          <a:lstStyle/>
          <a:p>
            <a:pPr algn="ctr"/>
            <a:r>
              <a:rPr lang="ru-RU" sz="1500" b="1" dirty="0"/>
              <a:t>Список смежности </a:t>
            </a:r>
            <a:r>
              <a:rPr lang="ru-RU" sz="1500" dirty="0"/>
              <a:t>—</a:t>
            </a:r>
            <a:r>
              <a:rPr lang="en-US" sz="1500" dirty="0"/>
              <a:t> </a:t>
            </a:r>
            <a:r>
              <a:rPr lang="ru-RU" sz="1500" dirty="0"/>
              <a:t>структура данных, в которой каждый узел графа хранит список своих соседних вершин.</a:t>
            </a:r>
          </a:p>
        </p:txBody>
      </p:sp>
      <p:sp>
        <p:nvSpPr>
          <p:cNvPr id="18" name="Прямоугольник 17"/>
          <p:cNvSpPr/>
          <p:nvPr/>
        </p:nvSpPr>
        <p:spPr>
          <a:xfrm>
            <a:off x="4572000" y="843558"/>
            <a:ext cx="4535488" cy="353943"/>
          </a:xfrm>
          <a:prstGeom prst="rect">
            <a:avLst/>
          </a:prstGeom>
        </p:spPr>
        <p:txBody>
          <a:bodyPr wrap="square">
            <a:spAutoFit/>
          </a:bodyPr>
          <a:lstStyle/>
          <a:p>
            <a:pPr algn="ctr" fontAlgn="base"/>
            <a:r>
              <a:rPr lang="en-US" sz="1700" b="1" dirty="0"/>
              <a:t>2</a:t>
            </a:r>
            <a:r>
              <a:rPr lang="ru-RU" sz="1700" b="1" dirty="0"/>
              <a:t>. Неориентированный и </a:t>
            </a:r>
            <a:r>
              <a:rPr lang="ru-RU" sz="1700" b="1" dirty="0" err="1"/>
              <a:t>невзвешенный</a:t>
            </a:r>
            <a:r>
              <a:rPr lang="ru-RU" sz="1700" b="1" dirty="0"/>
              <a:t> граф</a:t>
            </a:r>
          </a:p>
        </p:txBody>
      </p:sp>
      <p:sp>
        <p:nvSpPr>
          <p:cNvPr id="19" name="Прямоугольник 18"/>
          <p:cNvSpPr/>
          <p:nvPr/>
        </p:nvSpPr>
        <p:spPr>
          <a:xfrm>
            <a:off x="4572000" y="3003798"/>
            <a:ext cx="4572000" cy="353943"/>
          </a:xfrm>
          <a:prstGeom prst="rect">
            <a:avLst/>
          </a:prstGeom>
        </p:spPr>
        <p:txBody>
          <a:bodyPr>
            <a:spAutoFit/>
          </a:bodyPr>
          <a:lstStyle/>
          <a:p>
            <a:pPr algn="ctr" fontAlgn="base"/>
            <a:r>
              <a:rPr lang="en-US" sz="1700" b="1" dirty="0"/>
              <a:t>4</a:t>
            </a:r>
            <a:r>
              <a:rPr lang="ru-RU" sz="1700" b="1" dirty="0"/>
              <a:t>. Неориентированный и взвешенный граф</a:t>
            </a:r>
          </a:p>
        </p:txBody>
      </p:sp>
      <p:sp>
        <p:nvSpPr>
          <p:cNvPr id="20" name="Прямоугольник 19"/>
          <p:cNvSpPr/>
          <p:nvPr/>
        </p:nvSpPr>
        <p:spPr>
          <a:xfrm>
            <a:off x="0" y="843558"/>
            <a:ext cx="4499992" cy="353943"/>
          </a:xfrm>
          <a:prstGeom prst="rect">
            <a:avLst/>
          </a:prstGeom>
        </p:spPr>
        <p:txBody>
          <a:bodyPr wrap="square">
            <a:spAutoFit/>
          </a:bodyPr>
          <a:lstStyle/>
          <a:p>
            <a:pPr algn="ctr" fontAlgn="base"/>
            <a:r>
              <a:rPr lang="en-US" sz="1700" b="1" dirty="0"/>
              <a:t>1</a:t>
            </a:r>
            <a:r>
              <a:rPr lang="ru-RU" sz="1700" b="1" dirty="0"/>
              <a:t>. Ориентированный и </a:t>
            </a:r>
            <a:r>
              <a:rPr lang="ru-RU" sz="1700" b="1" dirty="0" err="1"/>
              <a:t>невзвешенный</a:t>
            </a:r>
            <a:r>
              <a:rPr lang="ru-RU" sz="1700" b="1" dirty="0"/>
              <a:t> граф</a:t>
            </a:r>
          </a:p>
        </p:txBody>
      </p:sp>
      <p:sp>
        <p:nvSpPr>
          <p:cNvPr id="21" name="Прямоугольник 20"/>
          <p:cNvSpPr/>
          <p:nvPr/>
        </p:nvSpPr>
        <p:spPr>
          <a:xfrm>
            <a:off x="0" y="3003798"/>
            <a:ext cx="4572000" cy="353943"/>
          </a:xfrm>
          <a:prstGeom prst="rect">
            <a:avLst/>
          </a:prstGeom>
        </p:spPr>
        <p:txBody>
          <a:bodyPr>
            <a:spAutoFit/>
          </a:bodyPr>
          <a:lstStyle/>
          <a:p>
            <a:pPr algn="ctr" fontAlgn="base"/>
            <a:r>
              <a:rPr lang="en-US" sz="1700" b="1" dirty="0"/>
              <a:t>3</a:t>
            </a:r>
            <a:r>
              <a:rPr lang="ru-RU" sz="1700" b="1" dirty="0"/>
              <a:t>. Ориентированный и взвешенный граф</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5"/>
          <p:cNvPicPr>
            <a:picLocks noChangeAspect="1" noChangeArrowheads="1"/>
          </p:cNvPicPr>
          <p:nvPr/>
        </p:nvPicPr>
        <p:blipFill>
          <a:blip r:embed="rId2" cstate="print"/>
          <a:srcRect r="16602"/>
          <a:stretch>
            <a:fillRect/>
          </a:stretch>
        </p:blipFill>
        <p:spPr bwMode="auto">
          <a:xfrm>
            <a:off x="4981500" y="570285"/>
            <a:ext cx="4162500" cy="2649537"/>
          </a:xfrm>
          <a:prstGeom prst="rect">
            <a:avLst/>
          </a:prstGeom>
          <a:noFill/>
          <a:ln w="9525">
            <a:noFill/>
            <a:miter lim="800000"/>
            <a:headEnd/>
            <a:tailEnd/>
          </a:ln>
        </p:spPr>
      </p:pic>
      <p:pic>
        <p:nvPicPr>
          <p:cNvPr id="24580" name="Picture 4"/>
          <p:cNvPicPr>
            <a:picLocks noChangeAspect="1" noChangeArrowheads="1"/>
          </p:cNvPicPr>
          <p:nvPr/>
        </p:nvPicPr>
        <p:blipFill>
          <a:blip r:embed="rId3" cstate="print"/>
          <a:srcRect t="16659"/>
          <a:stretch>
            <a:fillRect/>
          </a:stretch>
        </p:blipFill>
        <p:spPr bwMode="auto">
          <a:xfrm>
            <a:off x="12948" y="555526"/>
            <a:ext cx="4991100" cy="2521719"/>
          </a:xfrm>
          <a:prstGeom prst="rect">
            <a:avLst/>
          </a:prstGeom>
          <a:noFill/>
          <a:ln w="9525">
            <a:noFill/>
            <a:miter lim="800000"/>
            <a:headEnd/>
            <a:tailEnd/>
          </a:ln>
        </p:spPr>
      </p:pic>
      <p:pic>
        <p:nvPicPr>
          <p:cNvPr id="24577" name="Picture 1"/>
          <p:cNvPicPr>
            <a:picLocks noChangeAspect="1" noChangeArrowheads="1"/>
          </p:cNvPicPr>
          <p:nvPr/>
        </p:nvPicPr>
        <p:blipFill>
          <a:blip r:embed="rId4" cstate="print"/>
          <a:srcRect b="6840"/>
          <a:stretch>
            <a:fillRect/>
          </a:stretch>
        </p:blipFill>
        <p:spPr bwMode="auto">
          <a:xfrm>
            <a:off x="0" y="4304361"/>
            <a:ext cx="4572000" cy="839139"/>
          </a:xfrm>
          <a:prstGeom prst="rect">
            <a:avLst/>
          </a:prstGeom>
          <a:noFill/>
          <a:ln w="9525">
            <a:noFill/>
            <a:miter lim="800000"/>
            <a:headEnd/>
            <a:tailEnd/>
          </a:ln>
          <a:effectLst/>
        </p:spPr>
      </p:pic>
      <p:pic>
        <p:nvPicPr>
          <p:cNvPr id="24578" name="Picture 2"/>
          <p:cNvPicPr>
            <a:picLocks noChangeAspect="1" noChangeArrowheads="1"/>
          </p:cNvPicPr>
          <p:nvPr/>
        </p:nvPicPr>
        <p:blipFill>
          <a:blip r:embed="rId5" cstate="print"/>
          <a:srcRect/>
          <a:stretch>
            <a:fillRect/>
          </a:stretch>
        </p:blipFill>
        <p:spPr bwMode="auto">
          <a:xfrm>
            <a:off x="1512000" y="2884810"/>
            <a:ext cx="3060000" cy="1415132"/>
          </a:xfrm>
          <a:prstGeom prst="rect">
            <a:avLst/>
          </a:prstGeom>
          <a:noFill/>
          <a:ln w="9525">
            <a:noFill/>
            <a:miter lim="800000"/>
            <a:headEnd/>
            <a:tailEnd/>
          </a:ln>
        </p:spPr>
      </p:pic>
      <p:pic>
        <p:nvPicPr>
          <p:cNvPr id="24579" name="Picture 3"/>
          <p:cNvPicPr>
            <a:picLocks noChangeAspect="1" noChangeArrowheads="1"/>
          </p:cNvPicPr>
          <p:nvPr/>
        </p:nvPicPr>
        <p:blipFill>
          <a:blip r:embed="rId6" cstate="print"/>
          <a:srcRect b="9913"/>
          <a:stretch>
            <a:fillRect/>
          </a:stretch>
        </p:blipFill>
        <p:spPr bwMode="auto">
          <a:xfrm>
            <a:off x="4572001" y="4304700"/>
            <a:ext cx="4571999" cy="838800"/>
          </a:xfrm>
          <a:prstGeom prst="rect">
            <a:avLst/>
          </a:prstGeom>
          <a:noFill/>
          <a:ln w="9525">
            <a:noFill/>
            <a:miter lim="800000"/>
            <a:headEnd/>
            <a:tailEnd/>
          </a:ln>
          <a:effectLst/>
        </p:spPr>
      </p:pic>
      <p:pic>
        <p:nvPicPr>
          <p:cNvPr id="6" name="Picture 5"/>
          <p:cNvPicPr>
            <a:picLocks noChangeAspect="1" noChangeArrowheads="1"/>
          </p:cNvPicPr>
          <p:nvPr/>
        </p:nvPicPr>
        <p:blipFill>
          <a:blip r:embed="rId7" cstate="print"/>
          <a:srcRect/>
          <a:stretch>
            <a:fillRect/>
          </a:stretch>
        </p:blipFill>
        <p:spPr bwMode="auto">
          <a:xfrm>
            <a:off x="6084168" y="2912640"/>
            <a:ext cx="3059832" cy="1387483"/>
          </a:xfrm>
          <a:prstGeom prst="rect">
            <a:avLst/>
          </a:prstGeom>
          <a:noFill/>
          <a:ln w="9525">
            <a:noFill/>
            <a:miter lim="800000"/>
            <a:headEnd/>
            <a:tailEnd/>
          </a:ln>
        </p:spPr>
      </p:pic>
      <p:sp>
        <p:nvSpPr>
          <p:cNvPr id="10" name="Заголовок 1"/>
          <p:cNvSpPr txBox="1">
            <a:spLocks/>
          </p:cNvSpPr>
          <p:nvPr/>
        </p:nvSpPr>
        <p:spPr>
          <a:xfrm>
            <a:off x="0" y="-92546"/>
            <a:ext cx="9144000" cy="857250"/>
          </a:xfrm>
          <a:prstGeom prst="rect">
            <a:avLst/>
          </a:prstGeom>
        </p:spPr>
        <p:txBody>
          <a:bodyPr vert="horz" lIns="91440" tIns="45720" rIns="91440" bIns="45720" rtlCol="0" anchor="ctr">
            <a:normAutofit/>
          </a:bodyPr>
          <a:lstStyle/>
          <a:p>
            <a:pPr lvl="0" algn="ctr">
              <a:spcBef>
                <a:spcPct val="0"/>
              </a:spcBef>
            </a:pPr>
            <a:r>
              <a:rPr lang="ru-RU" sz="3600" dirty="0">
                <a:latin typeface="+mj-lt"/>
                <a:ea typeface="+mj-ea"/>
                <a:cs typeface="+mj-cs"/>
              </a:rPr>
              <a:t>Список смежности</a:t>
            </a:r>
            <a:endParaRPr kumimoji="0" lang="ru-RU" sz="4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1087</TotalTime>
  <Words>2427</Words>
  <Application>Microsoft Office PowerPoint</Application>
  <PresentationFormat>Экран (16:9)</PresentationFormat>
  <Paragraphs>266</Paragraphs>
  <Slides>29</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29</vt:i4>
      </vt:variant>
    </vt:vector>
  </HeadingPairs>
  <TitlesOfParts>
    <vt:vector size="30" baseType="lpstr">
      <vt:lpstr>Тема Office</vt:lpstr>
      <vt:lpstr>Структуры данных: графы. Способы представления графа.  Алгоритмы обхода графа.  Эйлеровы и гамильтоновы пути.</vt:lpstr>
      <vt:lpstr>Структуры данных: графы</vt:lpstr>
      <vt:lpstr>Типы графов в структурах данных</vt:lpstr>
      <vt:lpstr>Способы представления графа</vt:lpstr>
      <vt:lpstr>Матрица смежности</vt:lpstr>
      <vt:lpstr>Матрица смежности</vt:lpstr>
      <vt:lpstr>Матрица смежности</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lpstr>Слайд 26</vt:lpstr>
      <vt:lpstr>Слайд 27</vt:lpstr>
      <vt:lpstr>Слайд 28</vt:lpstr>
      <vt:lpstr>Слайд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cp:lastModifiedBy>Салями-Молекула</cp:lastModifiedBy>
  <cp:revision>1</cp:revision>
  <dcterms:created xsi:type="dcterms:W3CDTF">2025-10-12T06:22:25Z</dcterms:created>
  <dcterms:modified xsi:type="dcterms:W3CDTF">2026-02-14T11:05:04Z</dcterms:modified>
  <cp:contentType>application/vnd.openxmlformats-</cp:contentType>
</cp:coreProperties>
</file>